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64" r:id="rId5"/>
    <p:sldId id="265" r:id="rId6"/>
    <p:sldId id="266" r:id="rId7"/>
    <p:sldId id="267" r:id="rId8"/>
    <p:sldId id="287" r:id="rId9"/>
    <p:sldId id="294" r:id="rId10"/>
    <p:sldId id="288" r:id="rId11"/>
    <p:sldId id="295" r:id="rId12"/>
    <p:sldId id="289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82" r:id="rId21"/>
    <p:sldId id="283" r:id="rId22"/>
    <p:sldId id="293" r:id="rId23"/>
    <p:sldId id="292" r:id="rId24"/>
    <p:sldId id="275" r:id="rId25"/>
    <p:sldId id="276" r:id="rId26"/>
    <p:sldId id="277" r:id="rId27"/>
    <p:sldId id="278" r:id="rId28"/>
    <p:sldId id="279" r:id="rId29"/>
    <p:sldId id="280" r:id="rId30"/>
    <p:sldId id="296" r:id="rId31"/>
    <p:sldId id="284" r:id="rId32"/>
    <p:sldId id="285" r:id="rId33"/>
    <p:sldId id="286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DEB6A-AC01-4FD9-B2E3-A0F25905077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5747-07CC-4AAB-8095-F15D697E4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Полисемия. Омонимия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Лекция 4.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ъект 2">
            <a:extLst>
              <a:ext uri="{FF2B5EF4-FFF2-40B4-BE49-F238E27FC236}">
                <a16:creationId xmlns:a16="http://schemas.microsoft.com/office/drawing/2014/main" xmlns="" id="{05C5B0BF-44A8-433F-9DD5-4275CB78EF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692150"/>
            <a:ext cx="8229600" cy="26654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2) </a:t>
            </a:r>
            <a:r>
              <a:rPr lang="ru-RU" altLang="ru-RU" b="1"/>
              <a:t>Радиальная связь значений</a:t>
            </a:r>
            <a:r>
              <a:rPr lang="ru-RU" altLang="ru-RU"/>
              <a:t> – производные значения многозначного слова связаны непосредственно с прямым номинативным значением и мотивированы им.</a:t>
            </a:r>
          </a:p>
        </p:txBody>
      </p:sp>
      <p:pic>
        <p:nvPicPr>
          <p:cNvPr id="43011" name="Picture 2">
            <a:extLst>
              <a:ext uri="{FF2B5EF4-FFF2-40B4-BE49-F238E27FC236}">
                <a16:creationId xmlns:a16="http://schemas.microsoft.com/office/drawing/2014/main" xmlns="" id="{D312F816-E73B-4C61-AE77-76D539431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3013" y="3716338"/>
            <a:ext cx="39211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Например</a:t>
            </a:r>
            <a:r>
              <a:rPr lang="ru-RU" dirty="0"/>
              <a:t>, от основного </a:t>
            </a:r>
            <a:r>
              <a:rPr lang="ru-RU" dirty="0" smtClean="0"/>
              <a:t>значения </a:t>
            </a:r>
            <a:r>
              <a:rPr lang="ru-RU" dirty="0"/>
              <a:t>слова </a:t>
            </a:r>
            <a:r>
              <a:rPr lang="ru-RU" b="1" dirty="0"/>
              <a:t>голова</a:t>
            </a:r>
            <a:r>
              <a:rPr lang="ru-RU" dirty="0"/>
              <a:t> 'часть тела человека или животного' </a:t>
            </a:r>
            <a:r>
              <a:rPr lang="ru-RU" dirty="0" smtClean="0"/>
              <a:t>образуются </a:t>
            </a:r>
            <a:r>
              <a:rPr lang="ru-RU" dirty="0"/>
              <a:t>параллельно </a:t>
            </a:r>
            <a:r>
              <a:rPr lang="ru-RU" dirty="0" smtClean="0"/>
              <a:t>значения</a:t>
            </a:r>
          </a:p>
          <a:p>
            <a:r>
              <a:rPr lang="ru-RU" dirty="0" smtClean="0"/>
              <a:t>'единица </a:t>
            </a:r>
            <a:r>
              <a:rPr lang="ru-RU" dirty="0"/>
              <a:t>счета скота', </a:t>
            </a:r>
            <a:endParaRPr lang="ru-RU" dirty="0" smtClean="0"/>
          </a:p>
          <a:p>
            <a:r>
              <a:rPr lang="ru-RU" dirty="0" smtClean="0"/>
              <a:t>'передняя часть </a:t>
            </a:r>
            <a:r>
              <a:rPr lang="ru-RU" dirty="0"/>
              <a:t>отряда, колонны, поезда', </a:t>
            </a:r>
            <a:endParaRPr lang="ru-RU" dirty="0" smtClean="0"/>
          </a:p>
          <a:p>
            <a:r>
              <a:rPr lang="ru-RU" dirty="0" smtClean="0"/>
              <a:t>'выборный </a:t>
            </a:r>
            <a:r>
              <a:rPr lang="ru-RU" dirty="0"/>
              <a:t>руководитель в </a:t>
            </a:r>
            <a:r>
              <a:rPr lang="ru-RU" dirty="0" smtClean="0"/>
              <a:t>органах </a:t>
            </a:r>
            <a:r>
              <a:rPr lang="ru-RU" dirty="0"/>
              <a:t>самоуправления в дореволюционной России' </a:t>
            </a:r>
            <a:endParaRPr lang="ru-RU" dirty="0" smtClean="0"/>
          </a:p>
          <a:p>
            <a:r>
              <a:rPr lang="ru-RU" dirty="0" smtClean="0"/>
              <a:t>'пищевой продукт </a:t>
            </a:r>
            <a:r>
              <a:rPr lang="ru-RU" dirty="0"/>
              <a:t>в форме конуса или шара (голова </a:t>
            </a:r>
            <a:r>
              <a:rPr lang="ru-RU" dirty="0" smtClean="0"/>
              <a:t>сыра, </a:t>
            </a:r>
            <a:r>
              <a:rPr lang="ru-RU" dirty="0"/>
              <a:t>сахарная </a:t>
            </a:r>
            <a:r>
              <a:rPr lang="ru-RU" dirty="0" smtClean="0"/>
              <a:t>голова)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ъект 2">
            <a:extLst>
              <a:ext uri="{FF2B5EF4-FFF2-40B4-BE49-F238E27FC236}">
                <a16:creationId xmlns:a16="http://schemas.microsoft.com/office/drawing/2014/main" xmlns="" id="{51C310C2-CC56-4EA5-A917-A938EFEEE6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692150"/>
            <a:ext cx="8229600" cy="1728788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ru-RU" altLang="ru-RU"/>
              <a:t>3)</a:t>
            </a:r>
            <a:r>
              <a:rPr lang="ru-RU" altLang="ru-RU" b="1"/>
              <a:t> Радиально-цепочечная полисемия</a:t>
            </a:r>
            <a:r>
              <a:rPr lang="ru-RU" altLang="ru-RU"/>
              <a:t> – принимает самые различные конфигурации в зависимости от того, какие значения находятся в непосредственной связи.</a:t>
            </a:r>
          </a:p>
        </p:txBody>
      </p:sp>
      <p:pic>
        <p:nvPicPr>
          <p:cNvPr id="45059" name="Picture 2">
            <a:extLst>
              <a:ext uri="{FF2B5EF4-FFF2-40B4-BE49-F238E27FC236}">
                <a16:creationId xmlns:a16="http://schemas.microsoft.com/office/drawing/2014/main" xmlns="" id="{9F624ADF-DF28-4459-9FB1-428872EF6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1275" y="3429000"/>
            <a:ext cx="92249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xmlns="" id="{ADAEF450-EC06-4A3B-B2C7-5183F2C08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>
            <a:normAutofit fontScale="90000"/>
          </a:bodyPr>
          <a:lstStyle/>
          <a:p>
            <a:r>
              <a:rPr lang="ru-RU" altLang="ru-RU" sz="4000" b="1" u="sng"/>
              <a:t>2. Причины семантических изменений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56CBA03-17E0-4786-9911-64B64D2A8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/>
              <a:t>1. </a:t>
            </a:r>
            <a:r>
              <a:rPr lang="ru-RU" sz="2400" b="1" dirty="0"/>
              <a:t>Экстралингвистические</a:t>
            </a:r>
            <a:r>
              <a:rPr lang="ru-RU" sz="2400" dirty="0"/>
              <a:t> причины: различные исторические, социальные, экономические, технологические и другие изменения в жизни людей.</a:t>
            </a:r>
            <a:r>
              <a:rPr lang="en-US" sz="2400" dirty="0"/>
              <a:t> </a:t>
            </a:r>
            <a:r>
              <a:rPr lang="ru-RU" sz="2400" dirty="0"/>
              <a:t>Они порождают необходимость в новых наименованиях.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Ответом на эту необходимость является использование уже имеющихся в языке номинативных средств в новых значениях: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>
              <a:defRPr/>
            </a:pPr>
            <a:r>
              <a:rPr lang="en-US" sz="2400" b="1" i="1" dirty="0">
                <a:solidFill>
                  <a:schemeClr val="accent2"/>
                </a:solidFill>
              </a:rPr>
              <a:t>ship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ru-RU" sz="2400" dirty="0"/>
              <a:t>‘корабль’ → </a:t>
            </a:r>
            <a:r>
              <a:rPr lang="en-US" sz="2400" b="1" i="1" dirty="0">
                <a:solidFill>
                  <a:schemeClr val="accent2"/>
                </a:solidFill>
              </a:rPr>
              <a:t>ship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ru-RU" sz="2400" dirty="0"/>
              <a:t>‘космический корабль’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/>
                </a:solidFill>
              </a:rPr>
              <a:t>спутник</a:t>
            </a:r>
            <a:r>
              <a:rPr lang="ru-RU" sz="2400" i="1" dirty="0"/>
              <a:t> ‘</a:t>
            </a:r>
            <a:r>
              <a:rPr lang="ru-RU" sz="2400" dirty="0"/>
              <a:t>человек, который совершает путь вместе с кем-то’ → </a:t>
            </a:r>
            <a:r>
              <a:rPr lang="ru-RU" sz="2400" b="1" i="1" dirty="0">
                <a:solidFill>
                  <a:schemeClr val="accent2"/>
                </a:solidFill>
              </a:rPr>
              <a:t>спутник</a:t>
            </a:r>
            <a:r>
              <a:rPr lang="ru-RU" sz="2400" i="1" dirty="0"/>
              <a:t> </a:t>
            </a:r>
            <a:r>
              <a:rPr lang="ru-RU" sz="2400" dirty="0"/>
              <a:t>‘космический аппарат’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ECC3FD96-0050-4341-AFFC-746B7E3C5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23764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3000" b="1" dirty="0"/>
              <a:t>Социальные факторы</a:t>
            </a:r>
            <a:r>
              <a:rPr lang="ru-RU" sz="3000" dirty="0"/>
              <a:t>: слово приобретает иное содержание в речи разных социальных, культурных, профессиональных групп и становится многозначным.</a:t>
            </a:r>
          </a:p>
          <a:p>
            <a:pPr algn="ctr" eaLnBrk="1" hangingPunct="1">
              <a:buFontTx/>
              <a:buNone/>
              <a:defRPr/>
            </a:pPr>
            <a:endParaRPr lang="ru-RU" sz="55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452E2EC-C2CF-497F-B6BE-A67A634C5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2997200"/>
            <a:ext cx="6840537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000" b="1">
                <a:solidFill>
                  <a:schemeClr val="accent2"/>
                </a:solidFill>
              </a:rPr>
              <a:t>    Ring </a:t>
            </a:r>
            <a:endParaRPr lang="ru-RU" altLang="ru-RU" sz="30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/>
              <a:t>1) кольцо;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/>
              <a:t>2) кольцо для спуска (альпинизм);</a:t>
            </a:r>
            <a:endParaRPr lang="en-US" altLang="ru-RU" sz="3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/>
              <a:t>3) кольцо корзины (баскетбол);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/>
              <a:t>4) цирковая арена;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/>
              <a:t>5) ринг, площадка (для борьбы);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/>
              <a:t>6) годовое кольцо древесины.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E3B1E965-84D3-4E4F-AFB8-C8110A679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0688" y="188913"/>
            <a:ext cx="8229600" cy="34559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400" b="1">
                <a:solidFill>
                  <a:schemeClr val="tx2"/>
                </a:solidFill>
              </a:rPr>
              <a:t>Психологические</a:t>
            </a:r>
            <a:r>
              <a:rPr lang="ru-RU" altLang="ru-RU" sz="2400">
                <a:solidFill>
                  <a:schemeClr val="tx2"/>
                </a:solidFill>
              </a:rPr>
              <a:t> </a:t>
            </a:r>
            <a:r>
              <a:rPr lang="ru-RU" altLang="ru-RU" sz="2400" b="1">
                <a:solidFill>
                  <a:schemeClr val="tx2"/>
                </a:solidFill>
              </a:rPr>
              <a:t>факторы</a:t>
            </a:r>
            <a:r>
              <a:rPr lang="ru-RU" altLang="ru-RU" sz="2400">
                <a:solidFill>
                  <a:schemeClr val="tx2"/>
                </a:solidFill>
              </a:rPr>
              <a:t>: </a:t>
            </a:r>
            <a:r>
              <a:rPr lang="ru-RU" altLang="ru-RU" sz="2400"/>
              <a:t>существование различного рода запретов, или табу, продиктованных чувством страха, религиозными верованиями (люди из суеверия избегают называть своими именами дьявола, злых духов, бога и т.д.), чувством деликатности (когда речь идет о неприятных темах, например, болезни, смерти и т.д.), стремлением соблюдать приличия, а также различного рода изменения в эмоциональной оценке предметов и явлений.</a:t>
            </a:r>
            <a:r>
              <a:rPr lang="ru-RU" altLang="ru-RU" sz="2900"/>
              <a:t> </a:t>
            </a:r>
          </a:p>
        </p:txBody>
      </p:sp>
      <p:sp>
        <p:nvSpPr>
          <p:cNvPr id="16387" name="Прямоугольник 3">
            <a:extLst>
              <a:ext uri="{FF2B5EF4-FFF2-40B4-BE49-F238E27FC236}">
                <a16:creationId xmlns:a16="http://schemas.microsoft.com/office/drawing/2014/main" xmlns="" id="{D4A32328-0270-43D0-8514-61E2F67FC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3273425"/>
            <a:ext cx="68405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3000" b="1">
                <a:solidFill>
                  <a:schemeClr val="accent2"/>
                </a:solidFill>
              </a:rPr>
              <a:t>    </a:t>
            </a:r>
            <a:endParaRPr lang="ru-RU" altLang="ru-RU" sz="300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D5FE72F-0FE4-4A4C-9A31-7CE78EF1D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8" y="3717925"/>
            <a:ext cx="8221662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Эвфемизмы</a:t>
            </a:r>
            <a:r>
              <a:rPr lang="ru-RU" altLang="ru-RU" sz="2400" b="1"/>
              <a:t> </a:t>
            </a:r>
            <a:r>
              <a:rPr lang="ru-RU" altLang="ru-RU" sz="2400"/>
              <a:t>– слова-заменители или эмоционально нейтральные слова, используемые вместо грубых, неприличных или нетактичных слов.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9B2261D-6561-4D8A-B20D-F6CFA6891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5037138"/>
            <a:ext cx="82200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accent2"/>
                </a:solidFill>
              </a:rPr>
              <a:t>Умереть</a:t>
            </a:r>
            <a:r>
              <a:rPr lang="ru-RU" altLang="ru-RU" sz="2000"/>
              <a:t> –</a:t>
            </a:r>
            <a:r>
              <a:rPr lang="en-US" altLang="ru-RU" sz="2000"/>
              <a:t> </a:t>
            </a:r>
            <a:r>
              <a:rPr lang="ru-RU" altLang="ru-RU" sz="2000"/>
              <a:t>уйти в (иной, лучший) мир, заснуть вечным сном, отойти в лучший мир, упокоиться, отдать богу душу, отправиться (на тот свет, к праотцам) и т.д.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>
                <a:solidFill>
                  <a:schemeClr val="accent2"/>
                </a:solidFill>
              </a:rPr>
              <a:t>Die</a:t>
            </a:r>
            <a:r>
              <a:rPr lang="en-US" altLang="ru-RU" sz="2000"/>
              <a:t> – perish, go, exit, pass away, expire, pass, kick the bucket, buy the farm, give up the ghost, etc</a:t>
            </a:r>
            <a:r>
              <a:rPr lang="ru-RU" altLang="ru-RU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AFE8AD-97E5-4604-945F-1B1046FF9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476250"/>
            <a:ext cx="8229600" cy="23050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2. </a:t>
            </a:r>
            <a:r>
              <a:rPr lang="ru-RU" b="1" dirty="0" err="1"/>
              <a:t>Внутрилингвистические</a:t>
            </a:r>
            <a:r>
              <a:rPr lang="ru-RU" dirty="0"/>
              <a:t> причины: связаны с внутренним развитием языка, не </a:t>
            </a:r>
            <a:r>
              <a:rPr lang="ru-RU" dirty="0" smtClean="0"/>
              <a:t>зависимы </a:t>
            </a:r>
            <a:r>
              <a:rPr lang="ru-RU" dirty="0"/>
              <a:t>от окружающей действительности:</a:t>
            </a:r>
          </a:p>
          <a:p>
            <a:pPr marL="0" indent="0">
              <a:buFontTx/>
              <a:buNone/>
              <a:defRPr/>
            </a:pPr>
            <a:endParaRPr lang="ru-RU" dirty="0"/>
          </a:p>
          <a:p>
            <a:pPr marL="0" indent="0">
              <a:buFontTx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70AB529D-7B26-4EEB-92A2-866DBF120629}"/>
              </a:ext>
            </a:extLst>
          </p:cNvPr>
          <p:cNvSpPr txBox="1">
            <a:spLocks/>
          </p:cNvSpPr>
          <p:nvPr/>
        </p:nvSpPr>
        <p:spPr bwMode="auto">
          <a:xfrm>
            <a:off x="455613" y="2492375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2800" dirty="0"/>
              <a:t>Семантическая аналогия – некое значение распространяется среди слов-синонимов: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3F3E4A30-96BF-45ED-B63F-4758E6EE7157}"/>
              </a:ext>
            </a:extLst>
          </p:cNvPr>
          <p:cNvSpPr txBox="1">
            <a:spLocks/>
          </p:cNvSpPr>
          <p:nvPr/>
        </p:nvSpPr>
        <p:spPr bwMode="auto">
          <a:xfrm>
            <a:off x="455613" y="3573463"/>
            <a:ext cx="8229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ru-RU" sz="2800" b="1" i="1">
                <a:solidFill>
                  <a:schemeClr val="accent2"/>
                </a:solidFill>
              </a:rPr>
              <a:t>catch</a:t>
            </a:r>
            <a:r>
              <a:rPr lang="en-US" altLang="ru-RU" sz="2800">
                <a:solidFill>
                  <a:schemeClr val="accent2"/>
                </a:solidFill>
              </a:rPr>
              <a:t> </a:t>
            </a:r>
            <a:r>
              <a:rPr lang="en-US" altLang="ru-RU" sz="2800"/>
              <a:t>‘</a:t>
            </a:r>
            <a:r>
              <a:rPr lang="ru-RU" altLang="ru-RU" sz="2800"/>
              <a:t>схватить, ловить</a:t>
            </a:r>
            <a:r>
              <a:rPr lang="en-US" altLang="ru-RU" sz="2800"/>
              <a:t>’ → </a:t>
            </a:r>
            <a:r>
              <a:rPr lang="en-US" altLang="ru-RU" sz="2800" b="1" i="1">
                <a:solidFill>
                  <a:schemeClr val="accent2"/>
                </a:solidFill>
              </a:rPr>
              <a:t>catch</a:t>
            </a:r>
            <a:r>
              <a:rPr lang="en-US" altLang="ru-RU" sz="2800" i="1"/>
              <a:t> </a:t>
            </a:r>
            <a:r>
              <a:rPr lang="en-US" altLang="ru-RU" sz="2800"/>
              <a:t>‘</a:t>
            </a:r>
            <a:r>
              <a:rPr lang="ru-RU" altLang="ru-RU" sz="2800"/>
              <a:t>уловить смысл, понять</a:t>
            </a:r>
            <a:r>
              <a:rPr lang="en-US" altLang="ru-RU" sz="2800"/>
              <a:t>’</a:t>
            </a:r>
            <a:endParaRPr lang="ru-RU" altLang="ru-RU" sz="280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BE17B34B-5502-4A83-9E0F-B919064D12AD}"/>
              </a:ext>
            </a:extLst>
          </p:cNvPr>
          <p:cNvSpPr txBox="1">
            <a:spLocks/>
          </p:cNvSpPr>
          <p:nvPr/>
        </p:nvSpPr>
        <p:spPr bwMode="auto">
          <a:xfrm>
            <a:off x="488950" y="4508500"/>
            <a:ext cx="822960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800" i="1"/>
              <a:t>↓</a:t>
            </a:r>
          </a:p>
          <a:p>
            <a:pPr algn="ctr">
              <a:buFontTx/>
              <a:buNone/>
            </a:pPr>
            <a:r>
              <a:rPr lang="en-US" altLang="ru-RU" sz="2800" b="1" i="1">
                <a:solidFill>
                  <a:schemeClr val="accent2"/>
                </a:solidFill>
              </a:rPr>
              <a:t>get</a:t>
            </a:r>
            <a:r>
              <a:rPr lang="ru-RU" altLang="ru-RU" sz="2800"/>
              <a:t>, </a:t>
            </a:r>
            <a:r>
              <a:rPr lang="en-US" altLang="ru-RU" sz="2800" b="1" i="1">
                <a:solidFill>
                  <a:schemeClr val="accent2"/>
                </a:solidFill>
              </a:rPr>
              <a:t>grasp</a:t>
            </a:r>
            <a:r>
              <a:rPr lang="en-US" altLang="ru-RU" sz="2800">
                <a:solidFill>
                  <a:schemeClr val="accent2"/>
                </a:solidFill>
              </a:rPr>
              <a:t> </a:t>
            </a:r>
            <a:r>
              <a:rPr lang="en-US" altLang="ru-RU" sz="2800"/>
              <a:t>‘</a:t>
            </a:r>
            <a:r>
              <a:rPr lang="ru-RU" altLang="ru-RU" sz="2800"/>
              <a:t>схватить</a:t>
            </a:r>
            <a:r>
              <a:rPr lang="en-US" altLang="ru-RU" sz="2800"/>
              <a:t>’ → </a:t>
            </a:r>
            <a:r>
              <a:rPr lang="en-US" altLang="ru-RU" sz="2800" b="1" i="1">
                <a:solidFill>
                  <a:schemeClr val="accent2"/>
                </a:solidFill>
              </a:rPr>
              <a:t>get</a:t>
            </a:r>
            <a:r>
              <a:rPr lang="ru-RU" altLang="ru-RU" sz="2800"/>
              <a:t>, </a:t>
            </a:r>
            <a:r>
              <a:rPr lang="en-US" altLang="ru-RU" sz="2800" b="1" i="1">
                <a:solidFill>
                  <a:schemeClr val="accent2"/>
                </a:solidFill>
              </a:rPr>
              <a:t>grasp</a:t>
            </a:r>
            <a:r>
              <a:rPr lang="en-US" altLang="ru-RU" sz="2800">
                <a:solidFill>
                  <a:schemeClr val="accent2"/>
                </a:solidFill>
              </a:rPr>
              <a:t> </a:t>
            </a:r>
            <a:r>
              <a:rPr lang="en-US" altLang="ru-RU" sz="2800"/>
              <a:t>‘</a:t>
            </a:r>
            <a:r>
              <a:rPr lang="ru-RU" altLang="ru-RU" sz="2800"/>
              <a:t>охватить умом, понять, осознать</a:t>
            </a:r>
            <a:r>
              <a:rPr lang="en-US" altLang="ru-RU" sz="2800"/>
              <a:t>’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EEA964B1-56C4-4803-902B-9F9AFCFCB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CCB8E5-25E9-4638-820F-FC4AD9CA0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– эллипс (стяжение) словосочетания, при котором один, оставшийся элемент словосочетания приобретает значение всего словосочетания:</a:t>
            </a:r>
          </a:p>
          <a:p>
            <a:pPr marL="0" indent="0">
              <a:buFontTx/>
              <a:buNone/>
              <a:defRPr/>
            </a:pPr>
            <a:r>
              <a:rPr lang="ru-RU" dirty="0"/>
              <a:t> </a:t>
            </a:r>
            <a:r>
              <a:rPr lang="en-US" i="1" dirty="0"/>
              <a:t>daily newspaper</a:t>
            </a:r>
            <a:r>
              <a:rPr lang="en-US" dirty="0"/>
              <a:t> </a:t>
            </a:r>
            <a:r>
              <a:rPr lang="ru-RU" dirty="0"/>
              <a:t>→ </a:t>
            </a:r>
            <a:r>
              <a:rPr lang="en-US" i="1" dirty="0"/>
              <a:t>daily</a:t>
            </a:r>
            <a:r>
              <a:rPr lang="ru-RU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xmlns="" id="{31264478-8BA6-4CAF-ADCD-36335DDED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424862" cy="1284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600" b="1"/>
              <a:t>Основные способы семантической деривации</a:t>
            </a:r>
          </a:p>
        </p:txBody>
      </p:sp>
      <p:sp>
        <p:nvSpPr>
          <p:cNvPr id="5123" name="Объект 2">
            <a:extLst>
              <a:ext uri="{FF2B5EF4-FFF2-40B4-BE49-F238E27FC236}">
                <a16:creationId xmlns:a16="http://schemas.microsoft.com/office/drawing/2014/main" xmlns="" id="{FD73BE98-5458-465E-AA95-66F8231FA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3429000"/>
            <a:ext cx="8964612" cy="23764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4000" dirty="0"/>
              <a:t>метонимический     метафорический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4000" dirty="0"/>
              <a:t>       перенос 			перенос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4000" dirty="0"/>
              <a:t>(</a:t>
            </a:r>
            <a:r>
              <a:rPr lang="ru-RU" sz="4000" dirty="0" err="1"/>
              <a:t>метонимизация</a:t>
            </a:r>
            <a:r>
              <a:rPr lang="ru-RU" sz="4000" dirty="0"/>
              <a:t>)	(метафоризация)       </a:t>
            </a:r>
          </a:p>
          <a:p>
            <a:pPr marL="0" indent="0" eaLnBrk="1" hangingPunct="1">
              <a:buFontTx/>
              <a:buNone/>
              <a:defRPr/>
            </a:pPr>
            <a:endParaRPr lang="ru-RU" sz="4000" dirty="0"/>
          </a:p>
          <a:p>
            <a:pPr marL="514350" indent="-514350" eaLnBrk="1" hangingPunct="1">
              <a:defRPr/>
            </a:pPr>
            <a:endParaRPr lang="ru-RU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E07309A6-9764-4B36-AFD9-CB3FE1B8A490}"/>
              </a:ext>
            </a:extLst>
          </p:cNvPr>
          <p:cNvCxnSpPr>
            <a:stCxn id="20482" idx="2"/>
          </p:cNvCxnSpPr>
          <p:nvPr/>
        </p:nvCxnSpPr>
        <p:spPr>
          <a:xfrm flipH="1">
            <a:off x="2484438" y="2192338"/>
            <a:ext cx="2124075" cy="123666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8C39BEC9-5735-4AF2-9A03-5A09CC12B0C8}"/>
              </a:ext>
            </a:extLst>
          </p:cNvPr>
          <p:cNvCxnSpPr>
            <a:stCxn id="20482" idx="2"/>
          </p:cNvCxnSpPr>
          <p:nvPr/>
        </p:nvCxnSpPr>
        <p:spPr>
          <a:xfrm>
            <a:off x="4608513" y="2192338"/>
            <a:ext cx="2124075" cy="1236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>
            <a:extLst>
              <a:ext uri="{FF2B5EF4-FFF2-40B4-BE49-F238E27FC236}">
                <a16:creationId xmlns:a16="http://schemas.microsoft.com/office/drawing/2014/main" xmlns="" id="{A7D7366D-532E-4A4B-B0C3-CFA8E4CAE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692150"/>
            <a:ext cx="8229600" cy="50419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4300" b="1"/>
              <a:t>Метафорический перенос </a:t>
            </a:r>
            <a:r>
              <a:rPr lang="ru-RU" altLang="ru-RU" sz="4300"/>
              <a:t>основан на </a:t>
            </a:r>
            <a:r>
              <a:rPr lang="ru-RU" altLang="ru-RU" sz="4300">
                <a:solidFill>
                  <a:srgbClr val="C00000"/>
                </a:solidFill>
              </a:rPr>
              <a:t>сходстве, подобии </a:t>
            </a:r>
            <a:r>
              <a:rPr lang="ru-RU" altLang="ru-RU" sz="4300"/>
              <a:t>обозначаемых объектов и явлений; перенос имени с одного предмета или явления на другой осуществляется на основе </a:t>
            </a:r>
            <a:r>
              <a:rPr lang="ru-RU" altLang="ru-RU" sz="4300">
                <a:solidFill>
                  <a:srgbClr val="C00000"/>
                </a:solidFill>
              </a:rPr>
              <a:t>их сходства</a:t>
            </a:r>
            <a:r>
              <a:rPr lang="ru-RU" altLang="ru-RU" sz="430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1417651-B9B2-4E22-81A9-0EC060714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Вопросы</a:t>
            </a:r>
            <a:endParaRPr lang="ru-RU" altLang="ru-RU" dirty="0"/>
          </a:p>
        </p:txBody>
      </p:sp>
      <p:sp>
        <p:nvSpPr>
          <p:cNvPr id="3075" name="Объект 2">
            <a:extLst>
              <a:ext uri="{FF2B5EF4-FFF2-40B4-BE49-F238E27FC236}">
                <a16:creationId xmlns:a16="http://schemas.microsoft.com/office/drawing/2014/main" xmlns="" id="{653B13E9-39C0-4AE9-B00B-EE151DB041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ru-RU" altLang="ru-RU" dirty="0"/>
              <a:t>Что такое </a:t>
            </a:r>
            <a:r>
              <a:rPr lang="ru-RU" altLang="ru-RU" dirty="0" smtClean="0"/>
              <a:t>омонимия, </a:t>
            </a:r>
            <a:r>
              <a:rPr lang="ru-RU" altLang="ru-RU" dirty="0" err="1" smtClean="0"/>
              <a:t>моносемия</a:t>
            </a:r>
            <a:r>
              <a:rPr lang="ru-RU" altLang="ru-RU" dirty="0" smtClean="0"/>
              <a:t> </a:t>
            </a:r>
            <a:r>
              <a:rPr lang="ru-RU" altLang="ru-RU" dirty="0"/>
              <a:t>и полисемия?</a:t>
            </a:r>
          </a:p>
          <a:p>
            <a:pPr marL="514350" indent="-514350">
              <a:buFontTx/>
              <a:buAutoNum type="arabicPeriod"/>
            </a:pPr>
            <a:r>
              <a:rPr lang="ru-RU" altLang="ru-RU" dirty="0" smtClean="0"/>
              <a:t>Каких </a:t>
            </a:r>
            <a:r>
              <a:rPr lang="ru-RU" altLang="ru-RU" dirty="0"/>
              <a:t>слов больше в языках: </a:t>
            </a:r>
            <a:r>
              <a:rPr lang="ru-RU" altLang="ru-RU" dirty="0" err="1"/>
              <a:t>моносемантов</a:t>
            </a:r>
            <a:r>
              <a:rPr lang="ru-RU" altLang="ru-RU" dirty="0"/>
              <a:t> или </a:t>
            </a:r>
            <a:r>
              <a:rPr lang="ru-RU" altLang="ru-RU" dirty="0" err="1"/>
              <a:t>полисемантов</a:t>
            </a:r>
            <a:r>
              <a:rPr lang="ru-RU" altLang="ru-RU" dirty="0"/>
              <a:t>?</a:t>
            </a:r>
          </a:p>
          <a:p>
            <a:pPr marL="514350" indent="-514350">
              <a:buFontTx/>
              <a:buAutoNum type="arabicPeriod"/>
            </a:pPr>
            <a:r>
              <a:rPr lang="ru-RU" altLang="ru-RU" dirty="0" smtClean="0"/>
              <a:t> </a:t>
            </a:r>
            <a:r>
              <a:rPr lang="ru-RU" altLang="ru-RU" dirty="0"/>
              <a:t>Какие семантические изменения могут произойти в слове</a:t>
            </a:r>
            <a:r>
              <a:rPr lang="ru-RU" altLang="ru-RU" dirty="0" smtClean="0"/>
              <a:t>? Каковы </a:t>
            </a:r>
            <a:r>
              <a:rPr lang="ru-RU" altLang="ru-RU" dirty="0"/>
              <a:t>причины семантических изменений? </a:t>
            </a:r>
            <a:endParaRPr lang="ru-RU" altLang="ru-RU" dirty="0" smtClean="0"/>
          </a:p>
          <a:p>
            <a:pPr marL="514350" indent="-514350">
              <a:buFontTx/>
              <a:buAutoNum type="arabicPeriod"/>
            </a:pPr>
            <a:r>
              <a:rPr lang="ru-RU" dirty="0" smtClean="0"/>
              <a:t>Виды связей между значениями многозначного слова</a:t>
            </a:r>
            <a:endParaRPr lang="ru-RU" altLang="ru-RU" dirty="0"/>
          </a:p>
          <a:p>
            <a:pPr marL="514350" indent="-514350">
              <a:buFontTx/>
              <a:buAutoNum type="arabicPeriod"/>
            </a:pPr>
            <a:endParaRPr lang="ru-RU" altLang="ru-RU" dirty="0"/>
          </a:p>
          <a:p>
            <a:pPr marL="0" indent="0">
              <a:buFontTx/>
              <a:buNone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xmlns="" id="{098EA577-30F0-4BCB-804D-2AA2AB494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640762" cy="5761037"/>
          </a:xfrm>
        </p:spPr>
        <p:txBody>
          <a:bodyPr/>
          <a:lstStyle/>
          <a:p>
            <a:pPr algn="l"/>
            <a:r>
              <a:rPr lang="ru-RU" altLang="ru-RU" sz="4000" b="1"/>
              <a:t>Основание метафоризации </a:t>
            </a:r>
            <a:r>
              <a:rPr lang="ru-RU" altLang="ru-RU" sz="4000"/>
              <a:t>– признак, по которому сравниваются два предмета, явления, и который кладется в основу метафорического переноса (функция, форма, местоположение, внешний вид, цвет, вызываемые ощущения и т.д.).</a:t>
            </a:r>
            <a:endParaRPr lang="ru-RU" altLang="ru-RU" sz="40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xmlns="" id="{1EF04501-B24C-4A1E-AC85-A62B219D4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Примеры метафорических переносов: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E956C29C-9C05-4CB1-A52E-BE51D8DC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484313"/>
            <a:ext cx="8785225" cy="5445125"/>
          </a:xfrm>
        </p:spPr>
        <p:txBody>
          <a:bodyPr/>
          <a:lstStyle/>
          <a:p>
            <a:pPr>
              <a:defRPr/>
            </a:pPr>
            <a:r>
              <a:rPr lang="ru-RU" sz="3000" b="1" i="1" dirty="0">
                <a:solidFill>
                  <a:schemeClr val="accent2"/>
                </a:solidFill>
              </a:rPr>
              <a:t>крыло птицы</a:t>
            </a:r>
            <a:r>
              <a:rPr lang="ru-RU" sz="3000" dirty="0"/>
              <a:t> → </a:t>
            </a:r>
            <a:r>
              <a:rPr lang="ru-RU" sz="3000" b="1" i="1" dirty="0">
                <a:solidFill>
                  <a:schemeClr val="accent2"/>
                </a:solidFill>
              </a:rPr>
              <a:t>крыло самолета</a:t>
            </a:r>
          </a:p>
          <a:p>
            <a:pPr marL="0" indent="0">
              <a:buFontTx/>
              <a:buNone/>
              <a:defRPr/>
            </a:pPr>
            <a:r>
              <a:rPr lang="ru-RU" sz="3000" b="1" i="1" dirty="0">
                <a:solidFill>
                  <a:schemeClr val="accent2"/>
                </a:solidFill>
              </a:rPr>
              <a:t> </a:t>
            </a:r>
            <a:r>
              <a:rPr lang="ru-RU" sz="3000" dirty="0"/>
              <a:t>(сходство по форме и по функции);</a:t>
            </a:r>
          </a:p>
          <a:p>
            <a:pPr>
              <a:defRPr/>
            </a:pPr>
            <a:r>
              <a:rPr lang="ru-RU" sz="3000" b="1" i="1" dirty="0">
                <a:solidFill>
                  <a:schemeClr val="accent2"/>
                </a:solidFill>
              </a:rPr>
              <a:t>нос человека </a:t>
            </a:r>
            <a:r>
              <a:rPr lang="ru-RU" sz="3000" dirty="0"/>
              <a:t>→ </a:t>
            </a:r>
            <a:r>
              <a:rPr lang="ru-RU" sz="3000" b="1" i="1" dirty="0">
                <a:solidFill>
                  <a:schemeClr val="accent2"/>
                </a:solidFill>
              </a:rPr>
              <a:t>нос корабля </a:t>
            </a:r>
          </a:p>
          <a:p>
            <a:pPr marL="0" indent="0">
              <a:buFontTx/>
              <a:buNone/>
              <a:defRPr/>
            </a:pPr>
            <a:r>
              <a:rPr lang="ru-RU" sz="3000" dirty="0"/>
              <a:t>(сходство по форме и по местоположению);</a:t>
            </a:r>
          </a:p>
          <a:p>
            <a:pPr>
              <a:defRPr/>
            </a:pPr>
            <a:r>
              <a:rPr lang="en-US" sz="3000" b="1" i="1" dirty="0">
                <a:solidFill>
                  <a:schemeClr val="accent2"/>
                </a:solidFill>
              </a:rPr>
              <a:t>iron</a:t>
            </a:r>
            <a:r>
              <a:rPr lang="en-US" sz="2800" dirty="0"/>
              <a:t> 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‘</a:t>
            </a:r>
            <a:r>
              <a:rPr lang="en-US" sz="3000" dirty="0"/>
              <a:t>a hard metal’ → </a:t>
            </a:r>
            <a:r>
              <a:rPr lang="en-US" sz="3000" b="1" i="1" dirty="0">
                <a:solidFill>
                  <a:schemeClr val="accent2"/>
                </a:solidFill>
              </a:rPr>
              <a:t>will of iron </a:t>
            </a:r>
            <a:r>
              <a:rPr lang="en-US" sz="2800" dirty="0"/>
              <a:t>‘</a:t>
            </a:r>
            <a:r>
              <a:rPr lang="en-US" sz="3000" dirty="0"/>
              <a:t>strong-willed’</a:t>
            </a:r>
            <a:r>
              <a:rPr lang="ru-RU" sz="3000" dirty="0"/>
              <a:t> </a:t>
            </a:r>
          </a:p>
          <a:p>
            <a:pPr marL="0" indent="0">
              <a:buFontTx/>
              <a:buNone/>
              <a:defRPr/>
            </a:pPr>
            <a:r>
              <a:rPr lang="ru-RU" sz="3000" dirty="0"/>
              <a:t>(сходство по прочности);</a:t>
            </a:r>
          </a:p>
          <a:p>
            <a:pPr>
              <a:defRPr/>
            </a:pPr>
            <a:r>
              <a:rPr lang="en-US" sz="3000" b="1" i="1" dirty="0">
                <a:solidFill>
                  <a:schemeClr val="accent2"/>
                </a:solidFill>
              </a:rPr>
              <a:t>freeze</a:t>
            </a:r>
            <a:r>
              <a:rPr lang="en-US" sz="3000" dirty="0"/>
              <a:t> ‘turn into ice’ </a:t>
            </a:r>
            <a:r>
              <a:rPr lang="ru-RU" sz="3000" dirty="0"/>
              <a:t>→</a:t>
            </a:r>
            <a:r>
              <a:rPr lang="en-US" sz="3000" dirty="0"/>
              <a:t> </a:t>
            </a:r>
            <a:r>
              <a:rPr lang="en-US" sz="3000" b="1" i="1" dirty="0">
                <a:solidFill>
                  <a:schemeClr val="accent2"/>
                </a:solidFill>
              </a:rPr>
              <a:t>freeze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accent2"/>
                </a:solidFill>
              </a:rPr>
              <a:t>‘</a:t>
            </a:r>
            <a:r>
              <a:rPr lang="en-US" sz="3000" dirty="0"/>
              <a:t>become suddenly motionless’ </a:t>
            </a:r>
            <a:endParaRPr lang="ru-RU" sz="3000" dirty="0"/>
          </a:p>
          <a:p>
            <a:pPr marL="0" indent="0">
              <a:buFontTx/>
              <a:buNone/>
              <a:defRPr/>
            </a:pPr>
            <a:r>
              <a:rPr lang="en-US" sz="3000" dirty="0"/>
              <a:t>(</a:t>
            </a:r>
            <a:r>
              <a:rPr lang="ru-RU" sz="3000" dirty="0"/>
              <a:t>сходство</a:t>
            </a:r>
            <a:r>
              <a:rPr lang="en-US" sz="3000" dirty="0"/>
              <a:t> </a:t>
            </a:r>
            <a:r>
              <a:rPr lang="ru-RU" sz="3000" dirty="0"/>
              <a:t>внешнего вида</a:t>
            </a:r>
            <a:r>
              <a:rPr lang="en-US" sz="3000" dirty="0"/>
              <a:t>)</a:t>
            </a:r>
            <a:r>
              <a:rPr lang="ru-RU" sz="3000" dirty="0"/>
              <a:t>.</a:t>
            </a:r>
          </a:p>
          <a:p>
            <a:pPr>
              <a:defRPr/>
            </a:pPr>
            <a:endParaRPr lang="ru-RU" sz="3000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Метафора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Номинативная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форме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конь +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шахматах, шейка, нос, хвост)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месту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голова, хвост 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передняя (задняя) 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часть колонны)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по функции (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дворник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+ приспособление в машине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Квалификативная</a:t>
            </a:r>
          </a:p>
          <a:p>
            <a:r>
              <a:rPr lang="ru-RU" dirty="0" smtClean="0"/>
              <a:t>положительная - зубр</a:t>
            </a:r>
            <a:r>
              <a:rPr lang="ru-RU" dirty="0"/>
              <a:t>, орел, </a:t>
            </a:r>
            <a:r>
              <a:rPr lang="ru-RU" dirty="0" smtClean="0"/>
              <a:t>лев;</a:t>
            </a:r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трицательная  </a:t>
            </a:r>
            <a:r>
              <a:rPr lang="ru-RU" dirty="0"/>
              <a:t>– </a:t>
            </a:r>
            <a:r>
              <a:rPr lang="ru-RU" dirty="0" smtClean="0"/>
              <a:t>медведь</a:t>
            </a:r>
            <a:r>
              <a:rPr lang="ru-RU" dirty="0"/>
              <a:t>, корова, кабан, жук</a:t>
            </a:r>
            <a:r>
              <a:rPr lang="ru-RU" dirty="0" smtClean="0"/>
              <a:t>, теленок </a:t>
            </a:r>
            <a:r>
              <a:rPr lang="ru-RU" dirty="0"/>
              <a:t>(</a:t>
            </a:r>
            <a:r>
              <a:rPr lang="ru-RU" dirty="0" smtClean="0"/>
              <a:t>простоватый , </a:t>
            </a:r>
            <a:r>
              <a:rPr lang="ru-RU" dirty="0"/>
              <a:t>доверчивый), гусь (ненадежный, плутоватый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>
            <a:extLst>
              <a:ext uri="{FF2B5EF4-FFF2-40B4-BE49-F238E27FC236}">
                <a16:creationId xmlns:a16="http://schemas.microsoft.com/office/drawing/2014/main" xmlns="" id="{CA0E7139-992D-4DA4-B588-CB174055D1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476250"/>
            <a:ext cx="8229600" cy="57610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4300" b="1"/>
              <a:t>Метонимический перенос </a:t>
            </a:r>
            <a:r>
              <a:rPr lang="ru-RU" altLang="ru-RU" sz="4300"/>
              <a:t>основан на </a:t>
            </a:r>
            <a:r>
              <a:rPr lang="ru-RU" altLang="ru-RU" sz="4300">
                <a:solidFill>
                  <a:srgbClr val="C00000"/>
                </a:solidFill>
              </a:rPr>
              <a:t>смежности</a:t>
            </a:r>
            <a:r>
              <a:rPr lang="ru-RU" altLang="ru-RU" sz="4300"/>
              <a:t> обозначаемых объектов и явлений, иначе, перенос имени с одного предмета или явления на другой осуществляется на основе </a:t>
            </a:r>
            <a:r>
              <a:rPr lang="ru-RU" altLang="ru-RU" sz="4300">
                <a:solidFill>
                  <a:srgbClr val="C00000"/>
                </a:solidFill>
              </a:rPr>
              <a:t>реальных связей </a:t>
            </a:r>
            <a:r>
              <a:rPr lang="ru-RU" altLang="ru-RU" sz="4300"/>
              <a:t>между ними.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xmlns="" id="{226482EA-56A4-4EE0-8E40-69ACFE675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8928100" cy="1209675"/>
          </a:xfrm>
        </p:spPr>
        <p:txBody>
          <a:bodyPr>
            <a:normAutofit fontScale="90000"/>
          </a:bodyPr>
          <a:lstStyle/>
          <a:p>
            <a:r>
              <a:rPr lang="ru-RU" altLang="ru-RU" sz="4000"/>
              <a:t>Некоторые регулярные </a:t>
            </a:r>
            <a:br>
              <a:rPr lang="ru-RU" altLang="ru-RU" sz="4000"/>
            </a:br>
            <a:r>
              <a:rPr lang="ru-RU" altLang="ru-RU" sz="4000" b="1"/>
              <a:t>типы метонимических переносов: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867BBF-7FC7-486D-B5CD-66CF12D107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649287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ru-RU" altLang="ru-RU" sz="4000" b="1"/>
              <a:t>1) животное </a:t>
            </a:r>
            <a:r>
              <a:rPr lang="ru-RU" altLang="ru-RU" sz="4000"/>
              <a:t>→</a:t>
            </a:r>
            <a:r>
              <a:rPr lang="ru-RU" altLang="ru-RU" sz="4000" b="1"/>
              <a:t> мясо животного</a:t>
            </a:r>
            <a:endParaRPr lang="ru-RU" altLang="ru-RU" sz="40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F098D79-1171-4A8E-85B8-9BDE452279E1}"/>
              </a:ext>
            </a:extLst>
          </p:cNvPr>
          <p:cNvSpPr/>
          <p:nvPr/>
        </p:nvSpPr>
        <p:spPr>
          <a:xfrm>
            <a:off x="539750" y="2997200"/>
            <a:ext cx="7993063" cy="1600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eaLnBrk="1" hangingPunct="1">
              <a:buFont typeface="Arial" pitchFamily="34" charset="0"/>
              <a:buChar char="•"/>
              <a:defRPr/>
            </a:pPr>
            <a:r>
              <a:rPr lang="en-US" sz="4000" b="1" i="1" dirty="0">
                <a:solidFill>
                  <a:schemeClr val="accent2"/>
                </a:solidFill>
                <a:latin typeface="+mn-lt"/>
                <a:cs typeface="+mn-cs"/>
              </a:rPr>
              <a:t>fowl</a:t>
            </a:r>
            <a:r>
              <a:rPr lang="en-US" sz="4000" b="1" dirty="0">
                <a:latin typeface="Arial" charset="0"/>
                <a:cs typeface="Arial" charset="0"/>
              </a:rPr>
              <a:t> </a:t>
            </a:r>
            <a:r>
              <a:rPr lang="en-US" sz="4000" dirty="0">
                <a:latin typeface="Arial" charset="0"/>
                <a:cs typeface="Arial" charset="0"/>
              </a:rPr>
              <a:t>‘</a:t>
            </a:r>
            <a:r>
              <a:rPr lang="ru-RU" sz="4000" dirty="0">
                <a:latin typeface="Arial" charset="0"/>
                <a:cs typeface="Arial" charset="0"/>
              </a:rPr>
              <a:t>домашняя птица</a:t>
            </a:r>
            <a:r>
              <a:rPr lang="en-US" sz="4000" dirty="0">
                <a:latin typeface="Arial" charset="0"/>
                <a:cs typeface="Arial" charset="0"/>
              </a:rPr>
              <a:t>’</a:t>
            </a:r>
            <a:r>
              <a:rPr lang="ru-RU" sz="4000" dirty="0">
                <a:latin typeface="Arial" charset="0"/>
                <a:cs typeface="Arial" charset="0"/>
              </a:rPr>
              <a:t> →  </a:t>
            </a:r>
            <a:r>
              <a:rPr lang="en-US" sz="4000" b="1" i="1" dirty="0">
                <a:solidFill>
                  <a:schemeClr val="accent2"/>
                </a:solidFill>
                <a:latin typeface="+mn-lt"/>
                <a:cs typeface="+mn-cs"/>
              </a:rPr>
              <a:t>fowl</a:t>
            </a:r>
            <a:r>
              <a:rPr lang="ru-RU" sz="4000" b="1" dirty="0">
                <a:latin typeface="Arial" charset="0"/>
                <a:cs typeface="Arial" charset="0"/>
              </a:rPr>
              <a:t> </a:t>
            </a:r>
            <a:r>
              <a:rPr lang="en-US" sz="4000" dirty="0">
                <a:latin typeface="Arial" charset="0"/>
                <a:cs typeface="Arial" charset="0"/>
              </a:rPr>
              <a:t>‘</a:t>
            </a:r>
            <a:r>
              <a:rPr lang="ru-RU" sz="4000" dirty="0">
                <a:latin typeface="Arial" charset="0"/>
                <a:cs typeface="Arial" charset="0"/>
              </a:rPr>
              <a:t>птичье мясо</a:t>
            </a:r>
            <a:r>
              <a:rPr lang="en-US" sz="4000" dirty="0">
                <a:latin typeface="Arial" charset="0"/>
                <a:cs typeface="Arial" charset="0"/>
              </a:rPr>
              <a:t>’</a:t>
            </a:r>
            <a:r>
              <a:rPr lang="ru-RU" sz="4000" dirty="0">
                <a:latin typeface="Arial" charset="0"/>
                <a:cs typeface="Arial" charset="0"/>
              </a:rPr>
              <a:t> </a:t>
            </a:r>
            <a:r>
              <a:rPr lang="ru-RU" b="1" dirty="0">
                <a:latin typeface="Arial" charset="0"/>
                <a:cs typeface="Arial" charset="0"/>
              </a:rPr>
              <a:t/>
            </a:r>
            <a:br>
              <a:rPr lang="ru-RU" b="1" dirty="0">
                <a:latin typeface="Arial" charset="0"/>
                <a:cs typeface="Arial" charset="0"/>
              </a:rPr>
            </a:b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0DAFAE1-B9EE-4B62-AD6A-48B7D44BA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24400"/>
            <a:ext cx="82089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4000"/>
              <a:t>ср. рус. </a:t>
            </a:r>
            <a:r>
              <a:rPr lang="ru-RU" altLang="ru-RU" sz="4000" b="1" i="1">
                <a:solidFill>
                  <a:schemeClr val="accent2"/>
                </a:solidFill>
              </a:rPr>
              <a:t>кролик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курица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лещ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судак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утка</a:t>
            </a:r>
            <a:r>
              <a:rPr lang="ru-RU" altLang="ru-RU" sz="4000" b="1">
                <a:solidFill>
                  <a:schemeClr val="accent2"/>
                </a:solidFill>
              </a:rPr>
              <a:t> </a:t>
            </a:r>
            <a:r>
              <a:rPr lang="ru-RU" altLang="ru-RU" sz="4000"/>
              <a:t>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>
            <a:extLst>
              <a:ext uri="{FF2B5EF4-FFF2-40B4-BE49-F238E27FC236}">
                <a16:creationId xmlns:a16="http://schemas.microsoft.com/office/drawing/2014/main" xmlns="" id="{EBC5AB7D-6A88-44F3-B0AD-127DF1D5E9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4338" y="836613"/>
            <a:ext cx="8229600" cy="129540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ru-RU" altLang="ru-RU" sz="4000" b="1"/>
              <a:t>2</a:t>
            </a:r>
            <a:r>
              <a:rPr lang="en-US" altLang="ru-RU" sz="4000" b="1"/>
              <a:t>)</a:t>
            </a:r>
            <a:r>
              <a:rPr lang="ru-RU" altLang="ru-RU" sz="4000" b="1"/>
              <a:t> дерево </a:t>
            </a:r>
            <a:r>
              <a:rPr lang="ru-RU" altLang="ru-RU" sz="4000"/>
              <a:t>→</a:t>
            </a:r>
            <a:r>
              <a:rPr lang="ru-RU" altLang="ru-RU" sz="4000" b="1"/>
              <a:t> древесина этого</a:t>
            </a:r>
          </a:p>
          <a:p>
            <a:pPr marL="0" indent="0">
              <a:buFontTx/>
              <a:buNone/>
            </a:pPr>
            <a:r>
              <a:rPr lang="ru-RU" altLang="ru-RU" sz="4000" b="1"/>
              <a:t>    дерева</a:t>
            </a:r>
            <a:endParaRPr lang="ru-RU" altLang="ru-RU" sz="40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23798DB-BAEA-4C64-84DB-DE7058C75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3" y="2636838"/>
            <a:ext cx="7993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ru-RU" sz="4000" b="1" i="1">
                <a:solidFill>
                  <a:schemeClr val="accent2"/>
                </a:solidFill>
              </a:rPr>
              <a:t>pine</a:t>
            </a:r>
            <a:r>
              <a:rPr lang="en-US" altLang="ru-RU" sz="4000" b="1">
                <a:solidFill>
                  <a:schemeClr val="accent2"/>
                </a:solidFill>
              </a:rPr>
              <a:t> </a:t>
            </a:r>
            <a:r>
              <a:rPr lang="en-US" altLang="ru-RU" sz="4000"/>
              <a:t>‘</a:t>
            </a:r>
            <a:r>
              <a:rPr lang="ru-RU" altLang="ru-RU" sz="4000"/>
              <a:t>сосна</a:t>
            </a:r>
            <a:r>
              <a:rPr lang="en-US" altLang="ru-RU" sz="4000"/>
              <a:t>’</a:t>
            </a:r>
            <a:r>
              <a:rPr lang="ru-RU" altLang="ru-RU" sz="4000"/>
              <a:t> → </a:t>
            </a:r>
            <a:r>
              <a:rPr lang="en-US" altLang="ru-RU" sz="4000" b="1" i="1">
                <a:solidFill>
                  <a:schemeClr val="accent2"/>
                </a:solidFill>
              </a:rPr>
              <a:t>pine</a:t>
            </a:r>
            <a:r>
              <a:rPr lang="en-US" altLang="ru-RU" sz="4000" b="1">
                <a:solidFill>
                  <a:schemeClr val="accent2"/>
                </a:solidFill>
              </a:rPr>
              <a:t> </a:t>
            </a:r>
            <a:r>
              <a:rPr lang="en-US" altLang="ru-RU" sz="4000"/>
              <a:t>‘</a:t>
            </a:r>
            <a:r>
              <a:rPr lang="ru-RU" altLang="ru-RU" sz="4000"/>
              <a:t>сосновая древесина</a:t>
            </a:r>
            <a:r>
              <a:rPr lang="en-US" altLang="ru-RU" sz="4000"/>
              <a:t>’</a:t>
            </a:r>
            <a:r>
              <a:rPr lang="ru-RU" altLang="ru-RU" sz="1800"/>
              <a:t/>
            </a:r>
            <a:br>
              <a:rPr lang="ru-RU" altLang="ru-RU" sz="1800"/>
            </a:br>
            <a:endParaRPr lang="ru-RU" altLang="ru-RU" sz="18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4424DB2-9803-4B07-ADBB-84EDE890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3" y="4508500"/>
            <a:ext cx="82089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4000"/>
              <a:t>ср. рус. </a:t>
            </a:r>
            <a:r>
              <a:rPr lang="ru-RU" altLang="ru-RU" sz="4000" b="1" i="1">
                <a:solidFill>
                  <a:schemeClr val="accent2"/>
                </a:solidFill>
              </a:rPr>
              <a:t>береза</a:t>
            </a:r>
            <a:r>
              <a:rPr lang="ru-RU" altLang="ru-RU" sz="4000"/>
              <a:t>,</a:t>
            </a:r>
            <a:r>
              <a:rPr lang="ru-RU" altLang="ru-RU" sz="4000" b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ель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кедр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осина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сосна</a:t>
            </a:r>
            <a:r>
              <a:rPr lang="ru-RU" altLang="ru-RU" sz="4000" b="1">
                <a:solidFill>
                  <a:schemeClr val="accent2"/>
                </a:solidFill>
              </a:rPr>
              <a:t> </a:t>
            </a:r>
            <a:r>
              <a:rPr lang="ru-RU" altLang="ru-RU" sz="4000"/>
              <a:t>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>
            <a:extLst>
              <a:ext uri="{FF2B5EF4-FFF2-40B4-BE49-F238E27FC236}">
                <a16:creationId xmlns:a16="http://schemas.microsoft.com/office/drawing/2014/main" xmlns="" id="{7D79F559-303B-4DBB-BCFB-A1D6B6E817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0050" y="836613"/>
            <a:ext cx="8472488" cy="1295400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ru-RU" altLang="ru-RU" sz="4000" b="1"/>
              <a:t>3) материал</a:t>
            </a:r>
            <a:r>
              <a:rPr lang="ru-RU" altLang="ru-RU" sz="4000"/>
              <a:t> → </a:t>
            </a:r>
            <a:r>
              <a:rPr lang="ru-RU" altLang="ru-RU" sz="4000" b="1"/>
              <a:t>изделие из этого</a:t>
            </a:r>
          </a:p>
          <a:p>
            <a:pPr marL="0" indent="0">
              <a:buFontTx/>
              <a:buNone/>
            </a:pPr>
            <a:r>
              <a:rPr lang="ru-RU" altLang="ru-RU" sz="4000" b="1"/>
              <a:t>    материала</a:t>
            </a:r>
            <a:endParaRPr lang="ru-RU" altLang="ru-RU" sz="40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5D44D0D-CAEB-408D-AAFF-79B1CE0EE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3" y="2565400"/>
            <a:ext cx="7993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ru-RU" sz="4000" b="1" i="1">
                <a:solidFill>
                  <a:schemeClr val="accent2"/>
                </a:solidFill>
              </a:rPr>
              <a:t>silver</a:t>
            </a:r>
            <a:r>
              <a:rPr lang="en-US" altLang="ru-RU" sz="4000" b="1">
                <a:solidFill>
                  <a:schemeClr val="accent2"/>
                </a:solidFill>
              </a:rPr>
              <a:t> </a:t>
            </a:r>
            <a:r>
              <a:rPr lang="en-US" altLang="ru-RU" sz="4000"/>
              <a:t>‘</a:t>
            </a:r>
            <a:r>
              <a:rPr lang="ru-RU" altLang="ru-RU" sz="4000"/>
              <a:t>серебро</a:t>
            </a:r>
            <a:r>
              <a:rPr lang="en-US" altLang="ru-RU" sz="4000"/>
              <a:t>’</a:t>
            </a:r>
            <a:r>
              <a:rPr lang="ru-RU" altLang="ru-RU" sz="4000"/>
              <a:t> → </a:t>
            </a:r>
            <a:r>
              <a:rPr lang="en-US" altLang="ru-RU" sz="4000" b="1" i="1">
                <a:solidFill>
                  <a:schemeClr val="accent2"/>
                </a:solidFill>
              </a:rPr>
              <a:t>silver</a:t>
            </a:r>
            <a:r>
              <a:rPr lang="en-US" altLang="ru-RU" sz="4000" b="1" i="1"/>
              <a:t> </a:t>
            </a:r>
            <a:r>
              <a:rPr lang="en-US" altLang="ru-RU" sz="4000" i="1"/>
              <a:t>‘</a:t>
            </a:r>
            <a:r>
              <a:rPr lang="ru-RU" altLang="ru-RU" sz="4000"/>
              <a:t>серебряные изделия</a:t>
            </a:r>
            <a:r>
              <a:rPr lang="en-US" altLang="ru-RU" sz="4000"/>
              <a:t>’</a:t>
            </a:r>
            <a:r>
              <a:rPr lang="ru-RU" altLang="ru-RU" sz="1800"/>
              <a:t/>
            </a:r>
            <a:br>
              <a:rPr lang="ru-RU" altLang="ru-RU" sz="1800"/>
            </a:br>
            <a:endParaRPr lang="ru-RU" altLang="ru-RU" sz="18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4A361A2-E2C2-4661-81A5-F153B7184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4175125"/>
            <a:ext cx="82089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4000"/>
              <a:t>ср. рус. </a:t>
            </a:r>
            <a:r>
              <a:rPr lang="ru-RU" altLang="ru-RU" sz="4000" b="1" i="1">
                <a:solidFill>
                  <a:schemeClr val="accent2"/>
                </a:solidFill>
              </a:rPr>
              <a:t>бронза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гипс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золото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стекло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серебро</a:t>
            </a:r>
            <a:r>
              <a:rPr lang="ru-RU" altLang="ru-RU" sz="4000" b="1">
                <a:solidFill>
                  <a:schemeClr val="accent2"/>
                </a:solidFill>
              </a:rPr>
              <a:t> </a:t>
            </a:r>
            <a:r>
              <a:rPr lang="ru-RU" altLang="ru-RU" sz="4000"/>
              <a:t>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>
            <a:extLst>
              <a:ext uri="{FF2B5EF4-FFF2-40B4-BE49-F238E27FC236}">
                <a16:creationId xmlns:a16="http://schemas.microsoft.com/office/drawing/2014/main" xmlns="" id="{9C176A73-E18B-4583-9066-D93799C7DB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688" y="981075"/>
            <a:ext cx="8472487" cy="10080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4000" b="1"/>
              <a:t>4) содержащее </a:t>
            </a:r>
            <a:r>
              <a:rPr lang="ru-RU" altLang="ru-RU" sz="4000"/>
              <a:t>→ </a:t>
            </a:r>
            <a:r>
              <a:rPr lang="ru-RU" altLang="ru-RU" sz="4000" b="1"/>
              <a:t>содержимое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96BAB6C-252B-499D-8C4D-72A0569B6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3" y="2349500"/>
            <a:ext cx="7993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ru-RU" sz="4000" b="1" i="1">
                <a:solidFill>
                  <a:schemeClr val="accent2"/>
                </a:solidFill>
              </a:rPr>
              <a:t>school</a:t>
            </a:r>
            <a:r>
              <a:rPr lang="en-US" altLang="ru-RU" sz="4000" b="1">
                <a:solidFill>
                  <a:schemeClr val="accent2"/>
                </a:solidFill>
              </a:rPr>
              <a:t> </a:t>
            </a:r>
            <a:r>
              <a:rPr lang="en-US" altLang="ru-RU" sz="4000"/>
              <a:t>‘</a:t>
            </a:r>
            <a:r>
              <a:rPr lang="ru-RU" altLang="ru-RU" sz="4000"/>
              <a:t>школа</a:t>
            </a:r>
            <a:r>
              <a:rPr lang="en-US" altLang="ru-RU" sz="4000"/>
              <a:t>’</a:t>
            </a:r>
            <a:r>
              <a:rPr lang="ru-RU" altLang="ru-RU" sz="4000"/>
              <a:t> → </a:t>
            </a:r>
            <a:r>
              <a:rPr lang="en-US" altLang="ru-RU" sz="4000" b="1" i="1">
                <a:solidFill>
                  <a:schemeClr val="accent2"/>
                </a:solidFill>
              </a:rPr>
              <a:t>school</a:t>
            </a:r>
            <a:r>
              <a:rPr lang="ru-RU" altLang="ru-RU" sz="4000" b="1">
                <a:solidFill>
                  <a:schemeClr val="accent2"/>
                </a:solidFill>
              </a:rPr>
              <a:t> </a:t>
            </a:r>
            <a:r>
              <a:rPr lang="en-US" altLang="ru-RU" sz="4000"/>
              <a:t>‘</a:t>
            </a:r>
            <a:r>
              <a:rPr lang="ru-RU" altLang="ru-RU" sz="4000"/>
              <a:t>учащиеся школы</a:t>
            </a:r>
            <a:r>
              <a:rPr lang="en-US" altLang="ru-RU" sz="4000"/>
              <a:t>’</a:t>
            </a:r>
            <a:br>
              <a:rPr lang="en-US" altLang="ru-RU" sz="4000"/>
            </a:br>
            <a:endParaRPr lang="ru-RU" altLang="ru-RU" sz="18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1F5011D-9B3A-43EF-9937-5DF13EBC0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149725"/>
            <a:ext cx="82089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4000"/>
              <a:t>ср. рус. </a:t>
            </a:r>
            <a:r>
              <a:rPr lang="ru-RU" altLang="ru-RU" sz="4000" b="1" i="1">
                <a:solidFill>
                  <a:schemeClr val="accent2"/>
                </a:solidFill>
              </a:rPr>
              <a:t>аудитория</a:t>
            </a:r>
            <a:r>
              <a:rPr lang="ru-RU" altLang="ru-RU" sz="4000"/>
              <a:t>,</a:t>
            </a:r>
            <a:r>
              <a:rPr lang="ru-RU" altLang="ru-RU" sz="4000" b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зал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класс</a:t>
            </a:r>
            <a:r>
              <a:rPr lang="ru-RU" altLang="ru-RU" sz="4000" i="1"/>
              <a:t>,</a:t>
            </a:r>
            <a:r>
              <a:rPr lang="ru-RU" altLang="ru-RU" sz="4000" b="1" i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завод</a:t>
            </a:r>
            <a:r>
              <a:rPr lang="ru-RU" altLang="ru-RU" sz="4000" b="1">
                <a:solidFill>
                  <a:schemeClr val="accent2"/>
                </a:solidFill>
              </a:rPr>
              <a:t> </a:t>
            </a:r>
            <a:r>
              <a:rPr lang="ru-RU" altLang="ru-RU" sz="4000"/>
              <a:t>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>
            <a:extLst>
              <a:ext uri="{FF2B5EF4-FFF2-40B4-BE49-F238E27FC236}">
                <a16:creationId xmlns:a16="http://schemas.microsoft.com/office/drawing/2014/main" xmlns="" id="{10476CC5-9FCE-49EB-9EE4-9D18100F08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1150" y="908050"/>
            <a:ext cx="8615363" cy="10080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4000" b="1"/>
              <a:t>5) свойство </a:t>
            </a:r>
            <a:r>
              <a:rPr lang="ru-RU" altLang="ru-RU" sz="4000"/>
              <a:t>→ </a:t>
            </a:r>
            <a:r>
              <a:rPr lang="ru-RU" altLang="ru-RU" sz="4000" b="1"/>
              <a:t>субъект свойства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5663A75-2A7A-4BD6-99E4-8F9B5C414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3" y="2349500"/>
            <a:ext cx="79930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ru-RU" sz="4000" b="1" i="1">
                <a:solidFill>
                  <a:schemeClr val="accent2"/>
                </a:solidFill>
              </a:rPr>
              <a:t>beauty</a:t>
            </a:r>
            <a:r>
              <a:rPr lang="en-US" altLang="ru-RU" sz="4000" b="1">
                <a:solidFill>
                  <a:schemeClr val="accent2"/>
                </a:solidFill>
              </a:rPr>
              <a:t> </a:t>
            </a:r>
            <a:r>
              <a:rPr lang="en-US" altLang="ru-RU" sz="4000"/>
              <a:t>‘</a:t>
            </a:r>
            <a:r>
              <a:rPr lang="ru-RU" altLang="ru-RU" sz="4000"/>
              <a:t>красота</a:t>
            </a:r>
            <a:r>
              <a:rPr lang="en-US" altLang="ru-RU" sz="4000"/>
              <a:t>’</a:t>
            </a:r>
            <a:r>
              <a:rPr lang="ru-RU" altLang="ru-RU" sz="4000"/>
              <a:t> → </a:t>
            </a:r>
            <a:r>
              <a:rPr lang="en-US" altLang="ru-RU" sz="4000" b="1" i="1">
                <a:solidFill>
                  <a:schemeClr val="accent2"/>
                </a:solidFill>
              </a:rPr>
              <a:t>beauty</a:t>
            </a:r>
            <a:r>
              <a:rPr lang="en-US" altLang="ru-RU" sz="4000" b="1">
                <a:solidFill>
                  <a:schemeClr val="accent2"/>
                </a:solidFill>
              </a:rPr>
              <a:t> </a:t>
            </a:r>
            <a:r>
              <a:rPr lang="en-US" altLang="ru-RU" sz="4000"/>
              <a:t>‘</a:t>
            </a:r>
            <a:r>
              <a:rPr lang="ru-RU" altLang="ru-RU" sz="4000"/>
              <a:t>красавица</a:t>
            </a:r>
            <a:r>
              <a:rPr lang="en-US" altLang="ru-RU" sz="4000"/>
              <a:t>’</a:t>
            </a:r>
            <a:br>
              <a:rPr lang="en-US" altLang="ru-RU" sz="4000"/>
            </a:br>
            <a:endParaRPr lang="ru-RU" altLang="ru-RU" sz="180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593771C-6224-43E3-BCC7-686AA1E38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4149725"/>
            <a:ext cx="82089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4000"/>
              <a:t>ср. рус. </a:t>
            </a:r>
            <a:r>
              <a:rPr lang="ru-RU" altLang="ru-RU" sz="4000" b="1" i="1">
                <a:solidFill>
                  <a:schemeClr val="accent2"/>
                </a:solidFill>
              </a:rPr>
              <a:t>гений</a:t>
            </a:r>
            <a:r>
              <a:rPr lang="ru-RU" altLang="ru-RU" sz="4000"/>
              <a:t>,</a:t>
            </a:r>
            <a:r>
              <a:rPr lang="ru-RU" altLang="ru-RU" sz="4000" b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бездарность</a:t>
            </a:r>
            <a:r>
              <a:rPr lang="ru-RU" altLang="ru-RU" sz="4000"/>
              <a:t>,</a:t>
            </a:r>
            <a:r>
              <a:rPr lang="ru-RU" altLang="ru-RU" sz="4000" b="1"/>
              <a:t> </a:t>
            </a:r>
            <a:r>
              <a:rPr lang="ru-RU" altLang="ru-RU" sz="4000" b="1" i="1">
                <a:solidFill>
                  <a:schemeClr val="accent2"/>
                </a:solidFill>
              </a:rPr>
              <a:t>авторитет</a:t>
            </a:r>
            <a:r>
              <a:rPr lang="ru-RU" altLang="ru-RU" sz="4000"/>
              <a:t>, </a:t>
            </a:r>
            <a:r>
              <a:rPr lang="ru-RU" altLang="ru-RU" sz="4000" b="1" i="1">
                <a:solidFill>
                  <a:schemeClr val="accent2"/>
                </a:solidFill>
              </a:rPr>
              <a:t>ничтожество</a:t>
            </a:r>
            <a:r>
              <a:rPr lang="ru-RU" altLang="ru-RU" sz="4000" b="1">
                <a:solidFill>
                  <a:schemeClr val="accent2"/>
                </a:solidFill>
              </a:rPr>
              <a:t> </a:t>
            </a:r>
            <a:r>
              <a:rPr lang="ru-RU" altLang="ru-RU" sz="4000"/>
              <a:t>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xmlns="" id="{192A05B5-15FD-4F86-A6C3-F19FCD1496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58" y="428604"/>
            <a:ext cx="8229600" cy="1841515"/>
          </a:xfrm>
        </p:spPr>
        <p:txBody>
          <a:bodyPr>
            <a:normAutofit/>
          </a:bodyPr>
          <a:lstStyle/>
          <a:p>
            <a:pPr algn="l"/>
            <a:r>
              <a:rPr lang="ru-RU" altLang="ru-RU" sz="2800" b="1" dirty="0"/>
              <a:t>Синекдоха</a:t>
            </a:r>
            <a:r>
              <a:rPr lang="ru-RU" altLang="ru-RU" sz="2800" dirty="0"/>
              <a:t> (разновидность метонимии) – это связь между значениями, основанная на отношении </a:t>
            </a:r>
            <a:r>
              <a:rPr lang="ru-RU" altLang="ru-RU" sz="2800" dirty="0">
                <a:solidFill>
                  <a:srgbClr val="C00000"/>
                </a:solidFill>
              </a:rPr>
              <a:t>«часть–целое»</a:t>
            </a:r>
            <a:r>
              <a:rPr lang="ru-RU" altLang="ru-RU" sz="2800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9F1953-F85E-4C1D-9A38-A873606C80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143117"/>
            <a:ext cx="8229600" cy="3878272"/>
          </a:xfrm>
        </p:spPr>
        <p:txBody>
          <a:bodyPr>
            <a:normAutofit fontScale="70000" lnSpcReduction="20000"/>
          </a:bodyPr>
          <a:lstStyle/>
          <a:p>
            <a:r>
              <a:rPr lang="en-US" altLang="ru-RU" sz="3800" b="1" i="1" dirty="0"/>
              <a:t>head</a:t>
            </a:r>
            <a:r>
              <a:rPr lang="en-US" altLang="ru-RU" sz="3800" dirty="0">
                <a:solidFill>
                  <a:schemeClr val="accent2"/>
                </a:solidFill>
              </a:rPr>
              <a:t> ‘</a:t>
            </a:r>
            <a:r>
              <a:rPr lang="ru-RU" altLang="ru-RU" sz="3800" dirty="0"/>
              <a:t>голова</a:t>
            </a:r>
            <a:r>
              <a:rPr lang="en-US" altLang="ru-RU" sz="3800" dirty="0"/>
              <a:t>’</a:t>
            </a:r>
            <a:r>
              <a:rPr lang="ru-RU" altLang="ru-RU" sz="3800" dirty="0"/>
              <a:t> → </a:t>
            </a:r>
            <a:r>
              <a:rPr lang="en-US" altLang="ru-RU" sz="3800" b="1" i="1" dirty="0"/>
              <a:t>head</a:t>
            </a:r>
            <a:r>
              <a:rPr lang="ru-RU" altLang="ru-RU" sz="3800" dirty="0"/>
              <a:t> </a:t>
            </a:r>
            <a:r>
              <a:rPr lang="en-US" altLang="ru-RU" sz="3800" dirty="0"/>
              <a:t>‘</a:t>
            </a:r>
            <a:r>
              <a:rPr lang="ru-RU" altLang="ru-RU" sz="3800" dirty="0"/>
              <a:t>человек</a:t>
            </a:r>
            <a:r>
              <a:rPr lang="en-US" altLang="ru-RU" sz="3800" dirty="0"/>
              <a:t>’</a:t>
            </a:r>
            <a:endParaRPr lang="ru-RU" altLang="ru-RU" sz="3800" dirty="0"/>
          </a:p>
          <a:p>
            <a:r>
              <a:rPr lang="ru-RU" altLang="ru-RU" sz="3800" b="1" i="1" dirty="0"/>
              <a:t>борода</a:t>
            </a:r>
            <a:r>
              <a:rPr lang="ru-RU" altLang="ru-RU" sz="3800" dirty="0">
                <a:solidFill>
                  <a:schemeClr val="accent2"/>
                </a:solidFill>
              </a:rPr>
              <a:t> </a:t>
            </a:r>
            <a:r>
              <a:rPr lang="ru-RU" altLang="ru-RU" sz="3800" dirty="0"/>
              <a:t>‘волосяной покров на лице’ → </a:t>
            </a:r>
            <a:r>
              <a:rPr lang="ru-RU" altLang="ru-RU" sz="3800" b="1" i="1" dirty="0"/>
              <a:t>борода</a:t>
            </a:r>
            <a:r>
              <a:rPr lang="ru-RU" altLang="ru-RU" sz="3800" dirty="0">
                <a:solidFill>
                  <a:schemeClr val="accent2"/>
                </a:solidFill>
              </a:rPr>
              <a:t> </a:t>
            </a:r>
            <a:r>
              <a:rPr lang="ru-RU" altLang="ru-RU" sz="3800" dirty="0"/>
              <a:t>‘человек с бородой</a:t>
            </a:r>
            <a:r>
              <a:rPr lang="ru-RU" altLang="ru-RU" sz="3800" dirty="0" smtClean="0"/>
              <a:t>’</a:t>
            </a:r>
          </a:p>
          <a:p>
            <a:pPr lvl="0"/>
            <a:r>
              <a:rPr lang="ru-RU" sz="4000" b="1" dirty="0"/>
              <a:t>носить каблуки </a:t>
            </a:r>
            <a:r>
              <a:rPr lang="ru-RU" sz="4000" dirty="0"/>
              <a:t>— означает носить не только каблуки, а туфли на высоком каблуке (каблуки — понятие части, а понятие б</a:t>
            </a:r>
            <a:r>
              <a:rPr lang="ru-RU" sz="4000" b="1" dirty="0"/>
              <a:t>о</a:t>
            </a:r>
            <a:r>
              <a:rPr lang="ru-RU" sz="4000" dirty="0"/>
              <a:t>льшего, целого — туфли);</a:t>
            </a:r>
          </a:p>
          <a:p>
            <a:pPr lvl="0"/>
            <a:r>
              <a:rPr lang="ru-RU" sz="4000" b="1" dirty="0"/>
              <a:t>за решёткой </a:t>
            </a:r>
            <a:r>
              <a:rPr lang="ru-RU" sz="4000" dirty="0"/>
              <a:t>— обозначает нахождение в тюрьме (решётка — понятие части заменяет целое, понятие тюрьма — целое, большее);</a:t>
            </a:r>
          </a:p>
          <a:p>
            <a:endParaRPr lang="ru-RU" altLang="ru-RU" sz="3800" dirty="0"/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Омонимия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Омонимией</a:t>
            </a:r>
            <a:r>
              <a:rPr lang="ru-RU" dirty="0"/>
              <a:t> называется совпадение формы </a:t>
            </a:r>
            <a:r>
              <a:rPr lang="ru-RU" dirty="0" smtClean="0"/>
              <a:t>разных языковых знаков, прежде всего лексем и словоформ (</a:t>
            </a:r>
            <a:r>
              <a:rPr lang="ru-RU" dirty="0"/>
              <a:t>устной или письменной</a:t>
            </a:r>
            <a:r>
              <a:rPr lang="ru-RU" dirty="0" smtClean="0"/>
              <a:t>):</a:t>
            </a:r>
          </a:p>
          <a:p>
            <a:r>
              <a:rPr lang="ru-RU" dirty="0" smtClean="0"/>
              <a:t> </a:t>
            </a:r>
            <a:r>
              <a:rPr lang="ru-RU" dirty="0"/>
              <a:t>бор I (‘хвойный лес’), </a:t>
            </a:r>
            <a:endParaRPr lang="ru-RU" dirty="0" smtClean="0"/>
          </a:p>
          <a:p>
            <a:r>
              <a:rPr lang="ru-RU" dirty="0" smtClean="0"/>
              <a:t>бор II ( </a:t>
            </a:r>
            <a:r>
              <a:rPr lang="ru-RU" dirty="0"/>
              <a:t>‘зубоврачебный инструмент’), </a:t>
            </a:r>
            <a:endParaRPr lang="ru-RU" dirty="0" smtClean="0"/>
          </a:p>
          <a:p>
            <a:r>
              <a:rPr lang="ru-RU" dirty="0" smtClean="0"/>
              <a:t>бор </a:t>
            </a:r>
            <a:r>
              <a:rPr lang="ru-RU" dirty="0"/>
              <a:t>III (‘химический элемент’).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Гипонимия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Гипо-гиперонимические</a:t>
            </a:r>
            <a:r>
              <a:rPr lang="ru-RU" b="1" dirty="0"/>
              <a:t> связи </a:t>
            </a:r>
            <a:r>
              <a:rPr lang="ru-RU" b="1" dirty="0" err="1"/>
              <a:t>устанавлива</a:t>
            </a:r>
            <a:r>
              <a:rPr lang="ru-RU" b="1" dirty="0"/>
              <a:t>-</a:t>
            </a:r>
            <a:endParaRPr lang="ru-RU" dirty="0"/>
          </a:p>
          <a:p>
            <a:pPr>
              <a:buNone/>
            </a:pPr>
            <a:r>
              <a:rPr lang="ru-RU" b="1" dirty="0" err="1"/>
              <a:t>ются</a:t>
            </a:r>
            <a:r>
              <a:rPr lang="ru-RU" b="1" dirty="0"/>
              <a:t> между </a:t>
            </a:r>
            <a:r>
              <a:rPr lang="ru-RU" b="1" dirty="0" err="1"/>
              <a:t>словозначениями</a:t>
            </a:r>
            <a:r>
              <a:rPr lang="ru-RU" b="1" dirty="0"/>
              <a:t> разного уровня </a:t>
            </a:r>
            <a:r>
              <a:rPr lang="ru-RU" b="1" dirty="0" smtClean="0"/>
              <a:t>обобщения</a:t>
            </a:r>
          </a:p>
          <a:p>
            <a:pPr>
              <a:buNone/>
            </a:pPr>
            <a:r>
              <a:rPr lang="ru-RU" b="1" i="1" dirty="0"/>
              <a:t>Кромка</a:t>
            </a:r>
          </a:p>
          <a:p>
            <a:r>
              <a:rPr lang="ru-RU" dirty="0"/>
              <a:t>1. Узкая полоска по долевому краю ткани, отличающаяся выработкой.</a:t>
            </a:r>
          </a:p>
          <a:p>
            <a:r>
              <a:rPr lang="ru-RU" dirty="0"/>
              <a:t>2. Продольный край деревянной доски, металлического листа и т.п.</a:t>
            </a:r>
          </a:p>
          <a:p>
            <a:r>
              <a:rPr lang="ru-RU" dirty="0"/>
              <a:t>3. Вообще край чего-либо.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>
            <a:extLst>
              <a:ext uri="{FF2B5EF4-FFF2-40B4-BE49-F238E27FC236}">
                <a16:creationId xmlns:a16="http://schemas.microsoft.com/office/drawing/2014/main" xmlns="" id="{4C732069-D4CC-4205-9975-96BCDB34A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54137"/>
          </a:xfrm>
        </p:spPr>
        <p:txBody>
          <a:bodyPr/>
          <a:lstStyle/>
          <a:p>
            <a:r>
              <a:rPr lang="ru-RU" altLang="ru-RU" sz="4000" b="1" u="sng"/>
              <a:t>4. Типы значений полисеманта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5FDD4D-BE75-43BD-99BC-5007A8314D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0403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dirty="0"/>
              <a:t>Значения многозначного слова образуют определенное семантическое единство. Различают:</a:t>
            </a:r>
            <a:endParaRPr lang="ru-RU" altLang="ru-RU" sz="2800" b="1" dirty="0"/>
          </a:p>
          <a:p>
            <a:pPr>
              <a:defRPr/>
            </a:pPr>
            <a:r>
              <a:rPr lang="ru-RU" altLang="ru-RU" sz="2800" b="1" dirty="0"/>
              <a:t>Первичные</a:t>
            </a:r>
            <a:r>
              <a:rPr lang="ru-RU" altLang="ru-RU" sz="2800" dirty="0"/>
              <a:t> (прямые, основные, главные) значения – </a:t>
            </a:r>
            <a:r>
              <a:rPr lang="ru-RU" altLang="ru-RU" sz="2800" dirty="0">
                <a:solidFill>
                  <a:srgbClr val="C00000"/>
                </a:solidFill>
              </a:rPr>
              <a:t>непроизводные</a:t>
            </a:r>
            <a:r>
              <a:rPr lang="ru-RU" altLang="ru-RU" sz="2800" dirty="0"/>
              <a:t> значения, которые осознаются носителями языка как </a:t>
            </a:r>
            <a:r>
              <a:rPr lang="ru-RU" altLang="ru-RU" sz="2800" dirty="0">
                <a:solidFill>
                  <a:srgbClr val="C00000"/>
                </a:solidFill>
              </a:rPr>
              <a:t>первообразные</a:t>
            </a:r>
            <a:r>
              <a:rPr lang="ru-RU" altLang="ru-RU" sz="2800" dirty="0"/>
              <a:t>, т.е. не образованные от других значений </a:t>
            </a:r>
            <a:r>
              <a:rPr lang="en-US" altLang="ru-RU" sz="2800" dirty="0"/>
              <a:t>(</a:t>
            </a:r>
            <a:r>
              <a:rPr lang="ru-RU" altLang="ru-RU" sz="2800" i="1" dirty="0"/>
              <a:t>контекстуально свободны</a:t>
            </a:r>
            <a:r>
              <a:rPr lang="en-US" altLang="ru-RU" sz="2800" dirty="0"/>
              <a:t>)</a:t>
            </a:r>
            <a:r>
              <a:rPr lang="ru-RU" altLang="ru-RU" sz="2800" dirty="0"/>
              <a:t>. </a:t>
            </a:r>
          </a:p>
          <a:p>
            <a:pPr>
              <a:defRPr/>
            </a:pPr>
            <a:r>
              <a:rPr lang="ru-RU" altLang="ru-RU" sz="2800" b="1" dirty="0"/>
              <a:t>Вторичные</a:t>
            </a:r>
            <a:r>
              <a:rPr lang="ru-RU" altLang="ru-RU" sz="2800" dirty="0"/>
              <a:t> значения – это </a:t>
            </a:r>
            <a:r>
              <a:rPr lang="ru-RU" altLang="ru-RU" sz="2800" dirty="0">
                <a:solidFill>
                  <a:srgbClr val="C00000"/>
                </a:solidFill>
              </a:rPr>
              <a:t>производные</a:t>
            </a:r>
            <a:r>
              <a:rPr lang="ru-RU" altLang="ru-RU" sz="2800" dirty="0"/>
              <a:t>, </a:t>
            </a:r>
            <a:r>
              <a:rPr lang="ru-RU" altLang="ru-RU" sz="2800" dirty="0">
                <a:solidFill>
                  <a:srgbClr val="C00000"/>
                </a:solidFill>
              </a:rPr>
              <a:t>переносные</a:t>
            </a:r>
            <a:r>
              <a:rPr lang="ru-RU" altLang="ru-RU" sz="2800" dirty="0"/>
              <a:t> значения (</a:t>
            </a:r>
            <a:r>
              <a:rPr lang="ru-RU" altLang="ru-RU" sz="2800" i="1" dirty="0"/>
              <a:t>контекстуально обусловлены</a:t>
            </a:r>
            <a:r>
              <a:rPr lang="ru-RU" altLang="ru-RU" sz="2800" dirty="0"/>
              <a:t>). </a:t>
            </a:r>
          </a:p>
          <a:p>
            <a:pPr>
              <a:defRPr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>
            <a:extLst>
              <a:ext uri="{FF2B5EF4-FFF2-40B4-BE49-F238E27FC236}">
                <a16:creationId xmlns:a16="http://schemas.microsoft.com/office/drawing/2014/main" xmlns="" id="{F5C0E0A4-909C-494C-8C9D-E41B0ECDF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Например:</a:t>
            </a:r>
          </a:p>
        </p:txBody>
      </p:sp>
      <p:sp>
        <p:nvSpPr>
          <p:cNvPr id="34819" name="Объект 2">
            <a:extLst>
              <a:ext uri="{FF2B5EF4-FFF2-40B4-BE49-F238E27FC236}">
                <a16:creationId xmlns:a16="http://schemas.microsoft.com/office/drawing/2014/main" xmlns="" id="{1BFD017F-3D0C-4E26-9335-988B18C44D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i="1"/>
              <a:t>тяжелый</a:t>
            </a:r>
            <a:r>
              <a:rPr lang="ru-RU" altLang="ru-RU"/>
              <a:t> ‘имеющий большой вес’ и </a:t>
            </a:r>
            <a:r>
              <a:rPr lang="ru-RU" altLang="ru-RU" i="1"/>
              <a:t>тяжелый</a:t>
            </a:r>
            <a:r>
              <a:rPr lang="ru-RU" altLang="ru-RU"/>
              <a:t> ‘трудный’</a:t>
            </a:r>
          </a:p>
          <a:p>
            <a:r>
              <a:rPr lang="ru-RU" altLang="ru-RU" i="1"/>
              <a:t>кипеть</a:t>
            </a:r>
            <a:r>
              <a:rPr lang="ru-RU" altLang="ru-RU"/>
              <a:t> (о жидкости) и </a:t>
            </a:r>
            <a:r>
              <a:rPr lang="ru-RU" altLang="ru-RU" i="1"/>
              <a:t>кипеть</a:t>
            </a:r>
            <a:r>
              <a:rPr lang="ru-RU" altLang="ru-RU"/>
              <a:t> ‘проявляться с силой’</a:t>
            </a:r>
          </a:p>
          <a:p>
            <a:r>
              <a:rPr lang="ru-RU" altLang="ru-RU" i="1"/>
              <a:t>источник</a:t>
            </a:r>
            <a:r>
              <a:rPr lang="ru-RU" altLang="ru-RU"/>
              <a:t> ‘струя жидкости, вытекающая из земли’ и </a:t>
            </a:r>
            <a:r>
              <a:rPr lang="ru-RU" altLang="ru-RU" i="1"/>
              <a:t>источник</a:t>
            </a:r>
            <a:r>
              <a:rPr lang="ru-RU" altLang="ru-RU"/>
              <a:t> ‘то, что дает начало чему-л.’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>
            <a:extLst>
              <a:ext uri="{FF2B5EF4-FFF2-40B4-BE49-F238E27FC236}">
                <a16:creationId xmlns:a16="http://schemas.microsoft.com/office/drawing/2014/main" xmlns="" id="{0FD83A30-FDCC-4381-9FD5-FC7A0F4BA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712200" cy="1354137"/>
          </a:xfrm>
        </p:spPr>
        <p:txBody>
          <a:bodyPr/>
          <a:lstStyle/>
          <a:p>
            <a:r>
              <a:rPr lang="ru-RU" altLang="ru-RU" sz="3500"/>
              <a:t>Примеры реализации первичных и вторичных значений слов в контексте: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934E7E-C9CE-4040-83C4-AF362A7ADC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r>
              <a:rPr lang="en-US" altLang="ru-RU" sz="3800" dirty="0"/>
              <a:t>to lean a </a:t>
            </a:r>
            <a:r>
              <a:rPr lang="en-US" altLang="ru-RU" sz="3800" b="1" dirty="0"/>
              <a:t>ladder</a:t>
            </a:r>
            <a:r>
              <a:rPr lang="en-US" altLang="ru-RU" sz="3800" dirty="0"/>
              <a:t> against a wall</a:t>
            </a:r>
            <a:r>
              <a:rPr lang="ru-RU" altLang="ru-RU" sz="3800" dirty="0"/>
              <a:t>;</a:t>
            </a:r>
            <a:endParaRPr lang="en-US" altLang="ru-RU" sz="3800" dirty="0"/>
          </a:p>
          <a:p>
            <a:r>
              <a:rPr lang="en-US" altLang="ru-RU" sz="3800" dirty="0"/>
              <a:t>employees on their way up the </a:t>
            </a:r>
            <a:r>
              <a:rPr lang="en-US" altLang="ru-RU" sz="3800" i="1" dirty="0"/>
              <a:t>career</a:t>
            </a:r>
            <a:r>
              <a:rPr lang="en-US" altLang="ru-RU" sz="3800" dirty="0"/>
              <a:t> </a:t>
            </a:r>
            <a:r>
              <a:rPr lang="en-US" altLang="ru-RU" sz="3800" b="1" dirty="0"/>
              <a:t>ladder</a:t>
            </a:r>
            <a:r>
              <a:rPr lang="ru-RU" altLang="ru-RU" sz="3800" dirty="0"/>
              <a:t>;</a:t>
            </a:r>
            <a:endParaRPr lang="en-US" altLang="ru-RU" sz="3800" dirty="0"/>
          </a:p>
          <a:p>
            <a:r>
              <a:rPr lang="en-US" altLang="ru-RU" sz="3800" dirty="0" smtClean="0"/>
              <a:t>an </a:t>
            </a:r>
            <a:r>
              <a:rPr lang="en-US" altLang="ru-RU" sz="3800" b="1" dirty="0"/>
              <a:t>albatross</a:t>
            </a:r>
            <a:r>
              <a:rPr lang="en-US" altLang="ru-RU" sz="3800" dirty="0"/>
              <a:t> flying above the ocean</a:t>
            </a:r>
            <a:r>
              <a:rPr lang="ru-RU" altLang="ru-RU" sz="3800" dirty="0"/>
              <a:t>;</a:t>
            </a:r>
            <a:endParaRPr lang="en-US" altLang="ru-RU" sz="3800" dirty="0"/>
          </a:p>
          <a:p>
            <a:r>
              <a:rPr lang="en-US" altLang="ru-RU" sz="3800" dirty="0"/>
              <a:t>an </a:t>
            </a:r>
            <a:r>
              <a:rPr lang="en-US" altLang="ru-RU" sz="3800" b="1" dirty="0"/>
              <a:t>albatross</a:t>
            </a:r>
            <a:r>
              <a:rPr lang="en-US" altLang="ru-RU" sz="3800" dirty="0"/>
              <a:t> around one’s </a:t>
            </a:r>
            <a:r>
              <a:rPr lang="en-US" altLang="ru-RU" sz="3800" dirty="0" smtClean="0"/>
              <a:t>neck</a:t>
            </a:r>
            <a:r>
              <a:rPr lang="ru-RU" altLang="ru-RU" sz="3800" dirty="0" smtClean="0"/>
              <a:t> (</a:t>
            </a:r>
            <a:r>
              <a:rPr lang="ru-RU" sz="4000" dirty="0"/>
              <a:t>камень на шее, тяжкая </a:t>
            </a:r>
            <a:r>
              <a:rPr lang="ru-RU" sz="4000" dirty="0" smtClean="0"/>
              <a:t>ноша)</a:t>
            </a:r>
            <a:r>
              <a:rPr lang="ru-RU" altLang="ru-RU" sz="3800" dirty="0" smtClean="0"/>
              <a:t>.</a:t>
            </a:r>
            <a:endParaRPr lang="en-US" altLang="ru-RU" sz="3800" dirty="0"/>
          </a:p>
          <a:p>
            <a:endParaRPr lang="en-US" altLang="ru-RU" b="1" dirty="0"/>
          </a:p>
          <a:p>
            <a:endParaRPr lang="en-US" altLang="ru-RU" b="1" dirty="0"/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>
            <a:extLst>
              <a:ext uri="{FF2B5EF4-FFF2-40B4-BE49-F238E27FC236}">
                <a16:creationId xmlns:a16="http://schemas.microsoft.com/office/drawing/2014/main" xmlns="" id="{4A11632B-6689-4639-BB72-AFE69C9E2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>
            <a:normAutofit fontScale="90000"/>
          </a:bodyPr>
          <a:lstStyle/>
          <a:p>
            <a:r>
              <a:rPr lang="ru-RU" altLang="ru-RU" sz="3500"/>
              <a:t>Определите, являются ли данные случаи семантических переносов метонимией или метафорой: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3006453A-B0FA-4663-801F-868A9C035A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392613"/>
          </a:xfrm>
        </p:spPr>
        <p:txBody>
          <a:bodyPr/>
          <a:lstStyle/>
          <a:p>
            <a:r>
              <a:rPr lang="ru-RU" altLang="ru-RU" b="1"/>
              <a:t>острый</a:t>
            </a:r>
            <a:r>
              <a:rPr lang="ru-RU" altLang="ru-RU"/>
              <a:t> нож → </a:t>
            </a:r>
            <a:r>
              <a:rPr lang="ru-RU" altLang="ru-RU" b="1"/>
              <a:t>острые</a:t>
            </a:r>
            <a:r>
              <a:rPr lang="ru-RU" altLang="ru-RU"/>
              <a:t> блюда</a:t>
            </a:r>
          </a:p>
          <a:p>
            <a:r>
              <a:rPr lang="ru-RU" altLang="ru-RU" b="1"/>
              <a:t>пилить</a:t>
            </a:r>
            <a:r>
              <a:rPr lang="ru-RU" altLang="ru-RU"/>
              <a:t> дерево → </a:t>
            </a:r>
            <a:r>
              <a:rPr lang="ru-RU" altLang="ru-RU" b="1"/>
              <a:t>пилить</a:t>
            </a:r>
            <a:r>
              <a:rPr lang="ru-RU" altLang="ru-RU"/>
              <a:t> кого-либо</a:t>
            </a:r>
          </a:p>
          <a:p>
            <a:r>
              <a:rPr lang="ru-RU" altLang="ru-RU" b="1"/>
              <a:t>Толстой</a:t>
            </a:r>
            <a:r>
              <a:rPr lang="ru-RU" altLang="ru-RU"/>
              <a:t> (писатель) → читать Толстого (его произведения)</a:t>
            </a:r>
          </a:p>
          <a:p>
            <a:r>
              <a:rPr lang="ru-RU" altLang="ru-RU" b="1"/>
              <a:t>тарелка</a:t>
            </a:r>
            <a:r>
              <a:rPr lang="ru-RU" altLang="ru-RU"/>
              <a:t> (посуда) → съесть две </a:t>
            </a:r>
            <a:r>
              <a:rPr lang="ru-RU" altLang="ru-RU" b="1"/>
              <a:t>тарелки</a:t>
            </a:r>
            <a:r>
              <a:rPr lang="ru-RU" altLang="ru-RU"/>
              <a:t> (содержимое)</a:t>
            </a:r>
          </a:p>
          <a:p>
            <a:r>
              <a:rPr lang="ru-RU" altLang="ru-RU" b="1"/>
              <a:t>лицо</a:t>
            </a:r>
            <a:r>
              <a:rPr lang="ru-RU" altLang="ru-RU"/>
              <a:t> (часть головы) → юридическое </a:t>
            </a:r>
            <a:r>
              <a:rPr lang="ru-RU" altLang="ru-RU" b="1"/>
              <a:t>лицо</a:t>
            </a:r>
            <a:r>
              <a:rPr lang="ru-RU" altLang="ru-RU"/>
              <a:t> (человек в целом)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>
            <a:extLst>
              <a:ext uri="{FF2B5EF4-FFF2-40B4-BE49-F238E27FC236}">
                <a16:creationId xmlns:a16="http://schemas.microsoft.com/office/drawing/2014/main" xmlns="" id="{66A4C98A-63AD-4757-9941-B6A00FB2A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Литература</a:t>
            </a:r>
          </a:p>
        </p:txBody>
      </p:sp>
      <p:sp>
        <p:nvSpPr>
          <p:cNvPr id="59395" name="Объект 2">
            <a:extLst>
              <a:ext uri="{FF2B5EF4-FFF2-40B4-BE49-F238E27FC236}">
                <a16:creationId xmlns:a16="http://schemas.microsoft.com/office/drawing/2014/main" xmlns="" id="{1E5929DC-91B7-429C-8077-779DEBA77A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303338"/>
            <a:ext cx="8280400" cy="55435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300" b="1"/>
              <a:t>Берестнев, Г.И. </a:t>
            </a:r>
            <a:r>
              <a:rPr lang="ru-RU" altLang="ru-RU" sz="2300"/>
              <a:t>Семантика русского языка в когнитивном аспекте: учебное пособие </a:t>
            </a:r>
            <a:r>
              <a:rPr lang="en-US" altLang="ru-RU" sz="2300"/>
              <a:t>/ </a:t>
            </a:r>
            <a:r>
              <a:rPr lang="ru-RU" altLang="ru-RU" sz="2300"/>
              <a:t>Г.И.Берестнев. – Калининград: Изд-во КГУ, 2002. – 157 с.</a:t>
            </a:r>
            <a:endParaRPr lang="ru-RU" altLang="ru-RU" sz="2300" b="1"/>
          </a:p>
          <a:p>
            <a:pPr marL="0" indent="0">
              <a:buFontTx/>
              <a:buNone/>
            </a:pPr>
            <a:r>
              <a:rPr lang="ru-RU" altLang="ru-RU" sz="2300" b="1"/>
              <a:t>Кобозева, И.М.</a:t>
            </a:r>
            <a:r>
              <a:rPr lang="ru-RU" altLang="ru-RU" sz="2300"/>
              <a:t> Лингвистическая семантика: Учебник / И.М. Кобозева. – Изд-е 2-е. – М.: Едиториал УРСС, 2004. – 352 с.</a:t>
            </a:r>
          </a:p>
          <a:p>
            <a:pPr marL="0" indent="0">
              <a:buFontTx/>
              <a:buNone/>
            </a:pPr>
            <a:r>
              <a:rPr lang="ru-RU" altLang="ru-RU" sz="2300" b="1"/>
              <a:t>Харитончик, З.А. </a:t>
            </a:r>
            <a:r>
              <a:rPr lang="ru-RU" altLang="ru-RU" sz="2300"/>
              <a:t>Лексикология английского языка / З.А. Харитончик. – Минск: Вышэйшая школа, 1992. – 229 с.</a:t>
            </a:r>
          </a:p>
          <a:p>
            <a:pPr marL="0" indent="0">
              <a:buFontTx/>
              <a:buNone/>
            </a:pPr>
            <a:r>
              <a:rPr lang="ru-RU" altLang="ru-RU" sz="2300" b="1"/>
              <a:t>Языкознание. Большой энциклопедический словарь </a:t>
            </a:r>
            <a:r>
              <a:rPr lang="ru-RU" altLang="ru-RU" sz="2300"/>
              <a:t>/ редкол.: В.Н. Ярцева (гл. ред.) [и др.]. – </a:t>
            </a:r>
            <a:r>
              <a:rPr lang="ru-RU" altLang="ru-RU" sz="2300" i="1"/>
              <a:t>2-е (репринтное) изд. «Лингвистического энциклопедического словаря» 1990 года. </a:t>
            </a:r>
            <a:r>
              <a:rPr lang="ru-RU" altLang="ru-RU" sz="2300"/>
              <a:t>– М.: Большая Российская энциклопедия, 1998. – 685 с.</a:t>
            </a:r>
          </a:p>
          <a:p>
            <a:pPr marL="0" indent="0">
              <a:buFontTx/>
              <a:buNone/>
            </a:pPr>
            <a:endParaRPr lang="ru-RU" altLang="ru-RU" sz="2300"/>
          </a:p>
          <a:p>
            <a:pPr marL="0" indent="0">
              <a:buFontTx/>
              <a:buNone/>
            </a:pPr>
            <a:endParaRPr lang="ru-RU" altLang="ru-RU"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36076D21-AB23-439C-9A62-6AEB5E592B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2060575"/>
            <a:ext cx="8208962" cy="4176713"/>
          </a:xfrm>
        </p:spPr>
        <p:txBody>
          <a:bodyPr/>
          <a:lstStyle/>
          <a:p>
            <a:pPr algn="l" eaLnBrk="1" hangingPunct="1"/>
            <a:r>
              <a:rPr lang="ru-RU" altLang="ru-RU" sz="3700" b="1"/>
              <a:t>Многозначность </a:t>
            </a:r>
            <a:r>
              <a:rPr lang="ru-RU" altLang="ru-RU" sz="3700"/>
              <a:t>слова,</a:t>
            </a:r>
            <a:r>
              <a:rPr lang="en-US" altLang="ru-RU" sz="3700" b="1"/>
              <a:t> </a:t>
            </a:r>
            <a:r>
              <a:rPr lang="ru-RU" altLang="ru-RU" sz="3700"/>
              <a:t>или</a:t>
            </a:r>
            <a:r>
              <a:rPr lang="en-US" altLang="ru-RU" sz="3700"/>
              <a:t> </a:t>
            </a:r>
            <a:r>
              <a:rPr lang="ru-RU" altLang="ru-RU" sz="3700" b="1"/>
              <a:t>полисемия</a:t>
            </a:r>
            <a:r>
              <a:rPr lang="ru-RU" altLang="ru-RU" sz="3700"/>
              <a:t> (от греч. </a:t>
            </a:r>
            <a:r>
              <a:rPr lang="en-US" altLang="ru-RU" sz="3700" i="1"/>
              <a:t>poly</a:t>
            </a:r>
            <a:r>
              <a:rPr lang="ru-RU" altLang="ru-RU" sz="3700"/>
              <a:t> ‘много’ и </a:t>
            </a:r>
            <a:r>
              <a:rPr lang="en-US" altLang="ru-RU" sz="3700" i="1"/>
              <a:t>sema</a:t>
            </a:r>
            <a:r>
              <a:rPr lang="en-US" altLang="ru-RU" sz="3700"/>
              <a:t> </a:t>
            </a:r>
            <a:r>
              <a:rPr lang="ru-RU" altLang="ru-RU" sz="3700"/>
              <a:t>‘знак’), – это наличие у языковой единицы более одного значения при условии семантической связи между ними. </a:t>
            </a:r>
          </a:p>
        </p:txBody>
      </p:sp>
      <p:sp>
        <p:nvSpPr>
          <p:cNvPr id="8195" name="Заголовок 1">
            <a:extLst>
              <a:ext uri="{FF2B5EF4-FFF2-40B4-BE49-F238E27FC236}">
                <a16:creationId xmlns:a16="http://schemas.microsoft.com/office/drawing/2014/main" xmlns="" id="{530C181E-AA43-4833-9534-438E00000123}"/>
              </a:ext>
            </a:extLst>
          </p:cNvPr>
          <p:cNvSpPr txBox="1">
            <a:spLocks/>
          </p:cNvSpPr>
          <p:nvPr/>
        </p:nvSpPr>
        <p:spPr bwMode="auto">
          <a:xfrm>
            <a:off x="276225" y="260350"/>
            <a:ext cx="86423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4000" b="1" u="sng" dirty="0" smtClean="0"/>
              <a:t>Понятие </a:t>
            </a:r>
            <a:r>
              <a:rPr lang="ru-RU" altLang="ru-RU" sz="4000" b="1" u="sng" dirty="0" err="1"/>
              <a:t>моносемии</a:t>
            </a:r>
            <a:r>
              <a:rPr lang="ru-RU" altLang="ru-RU" sz="4000" b="1" u="sng" dirty="0"/>
              <a:t> и полисемии в языке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xmlns="" id="{8DC0AE38-477C-4D09-A076-DB738E7C1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2217737"/>
          </a:xfrm>
        </p:spPr>
        <p:txBody>
          <a:bodyPr/>
          <a:lstStyle/>
          <a:p>
            <a:r>
              <a:rPr lang="ru-RU" altLang="ru-RU" sz="3500" b="1"/>
              <a:t>Лексическая полисемия </a:t>
            </a:r>
            <a:r>
              <a:rPr lang="ru-RU" altLang="ru-RU" sz="3500"/>
              <a:t>– способность слова служить для обозначения разных предметов и явлений действительности</a:t>
            </a:r>
            <a:r>
              <a:rPr lang="en-US" altLang="ru-RU" sz="3500"/>
              <a:t>.</a:t>
            </a:r>
            <a:endParaRPr lang="ru-RU" altLang="ru-RU" sz="35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3F2129-E5EC-443F-B4D7-D1B2FF39D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565400"/>
            <a:ext cx="8229600" cy="395922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dirty="0">
                <a:solidFill>
                  <a:srgbClr val="002060"/>
                </a:solidFill>
              </a:rPr>
              <a:t>TIGER </a:t>
            </a:r>
            <a:endParaRPr lang="ru-RU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/>
              <a:t>a very large cat native to the forests of Asia</a:t>
            </a:r>
            <a:endParaRPr lang="ru-RU" dirty="0"/>
          </a:p>
          <a:p>
            <a:pPr>
              <a:defRPr/>
            </a:pPr>
            <a:r>
              <a:rPr lang="en-US" dirty="0"/>
              <a:t>someone fierce, determined, or ambitious</a:t>
            </a:r>
            <a:endParaRPr lang="ru-RU" dirty="0"/>
          </a:p>
          <a:p>
            <a:pPr>
              <a:defRPr/>
            </a:pPr>
            <a:r>
              <a:rPr lang="en-US" dirty="0"/>
              <a:t>a dynamic economy of one of Asian countries, esp. that of Singapore, Taiwan, or South Korea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xmlns="" id="{0008A99F-DBA2-4C44-A381-DC655E89A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altLang="ru-RU" b="1"/>
              <a:t>Полисемия</a:t>
            </a:r>
            <a:endParaRPr lang="ru-RU" altLang="ru-RU"/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xmlns="" id="{744602D4-2D7A-479C-B584-A0FE8BF6BE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3838" y="908050"/>
            <a:ext cx="8891587" cy="708025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</a:pPr>
            <a:r>
              <a:rPr lang="ru-RU" altLang="ru-RU" sz="3500" i="1"/>
              <a:t>–</a:t>
            </a:r>
            <a:r>
              <a:rPr lang="en-US" altLang="ru-RU" sz="3500"/>
              <a:t> </a:t>
            </a:r>
            <a:r>
              <a:rPr lang="ru-RU" altLang="ru-RU" sz="3500"/>
              <a:t>является</a:t>
            </a:r>
            <a:r>
              <a:rPr lang="en-US" altLang="ru-RU" sz="3500"/>
              <a:t> </a:t>
            </a:r>
            <a:r>
              <a:rPr lang="ru-RU" altLang="ru-RU" sz="3500"/>
              <a:t>языковой </a:t>
            </a:r>
            <a:r>
              <a:rPr lang="ru-RU" altLang="ru-RU" sz="3500" i="1"/>
              <a:t>универсалией</a:t>
            </a:r>
            <a:r>
              <a:rPr lang="ru-RU" altLang="ru-RU" sz="3500"/>
              <a:t>;</a:t>
            </a:r>
            <a:br>
              <a:rPr lang="ru-RU" altLang="ru-RU" sz="3500"/>
            </a:br>
            <a:endParaRPr lang="ru-RU" altLang="ru-RU" sz="35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475C9D6-9939-45A6-B3B6-CAB0F8549B57}"/>
              </a:ext>
            </a:extLst>
          </p:cNvPr>
          <p:cNvSpPr/>
          <p:nvPr/>
        </p:nvSpPr>
        <p:spPr>
          <a:xfrm>
            <a:off x="239713" y="1484313"/>
            <a:ext cx="8640762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500" i="1" dirty="0">
                <a:latin typeface="Arial" charset="0"/>
                <a:cs typeface="Arial" charset="0"/>
              </a:rPr>
              <a:t>–</a:t>
            </a:r>
            <a:r>
              <a:rPr lang="ru-RU" sz="3500" dirty="0">
                <a:latin typeface="+mn-lt"/>
                <a:cs typeface="+mn-cs"/>
              </a:rPr>
              <a:t> основана на </a:t>
            </a:r>
            <a:r>
              <a:rPr lang="ru-RU" sz="3500" i="1" dirty="0">
                <a:latin typeface="+mn-lt"/>
                <a:cs typeface="+mn-cs"/>
              </a:rPr>
              <a:t>асимметричности</a:t>
            </a:r>
            <a:r>
              <a:rPr lang="ru-RU" sz="3500" dirty="0">
                <a:latin typeface="+mn-lt"/>
                <a:cs typeface="+mn-cs"/>
              </a:rPr>
              <a:t> языкового знака;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C4E5A7B-5707-4367-AFC3-62C52ECDA675}"/>
              </a:ext>
            </a:extLst>
          </p:cNvPr>
          <p:cNvSpPr/>
          <p:nvPr/>
        </p:nvSpPr>
        <p:spPr>
          <a:xfrm>
            <a:off x="193675" y="2565400"/>
            <a:ext cx="8628063" cy="1708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500" i="1" dirty="0">
                <a:latin typeface="Arial" charset="0"/>
                <a:cs typeface="Arial" charset="0"/>
              </a:rPr>
              <a:t>–</a:t>
            </a:r>
            <a:r>
              <a:rPr lang="ru-RU" sz="3500" dirty="0">
                <a:latin typeface="+mn-lt"/>
                <a:cs typeface="+mn-cs"/>
              </a:rPr>
              <a:t> отражает </a:t>
            </a:r>
            <a:r>
              <a:rPr lang="ru-RU" sz="3500" i="1" dirty="0">
                <a:latin typeface="+mn-lt"/>
                <a:cs typeface="+mn-cs"/>
              </a:rPr>
              <a:t>принцип экономии формальных средств </a:t>
            </a:r>
            <a:r>
              <a:rPr lang="ru-RU" sz="3500" dirty="0">
                <a:latin typeface="+mn-lt"/>
                <a:cs typeface="+mn-cs"/>
              </a:rPr>
              <a:t>при передаче смыслового объема.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E545F380-699A-4C1E-BF7F-5C7134D218C9}"/>
              </a:ext>
            </a:extLst>
          </p:cNvPr>
          <p:cNvSpPr txBox="1">
            <a:spLocks/>
          </p:cNvSpPr>
          <p:nvPr/>
        </p:nvSpPr>
        <p:spPr bwMode="auto">
          <a:xfrm>
            <a:off x="214313" y="4335463"/>
            <a:ext cx="8656637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2000" b="1"/>
              <a:t>Примечания.</a:t>
            </a:r>
          </a:p>
          <a:p>
            <a:pPr>
              <a:buFontTx/>
              <a:buNone/>
            </a:pPr>
            <a:r>
              <a:rPr lang="ru-RU" altLang="ru-RU" sz="2000" b="1"/>
              <a:t>Универсалия</a:t>
            </a:r>
            <a:r>
              <a:rPr lang="ru-RU" altLang="ru-RU" sz="2000"/>
              <a:t> – это черта общая для всех языков.</a:t>
            </a:r>
          </a:p>
          <a:p>
            <a:pPr>
              <a:buFontTx/>
              <a:buNone/>
            </a:pPr>
            <a:endParaRPr lang="ru-RU" altLang="ru-RU" sz="250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C5869B17-7771-4876-AE23-4B0C973D9B45}"/>
              </a:ext>
            </a:extLst>
          </p:cNvPr>
          <p:cNvSpPr txBox="1">
            <a:spLocks/>
          </p:cNvSpPr>
          <p:nvPr/>
        </p:nvSpPr>
        <p:spPr bwMode="auto">
          <a:xfrm>
            <a:off x="239713" y="5119688"/>
            <a:ext cx="8656637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2000" b="1"/>
              <a:t>Симметрия: </a:t>
            </a:r>
            <a:r>
              <a:rPr lang="ru-RU" altLang="ru-RU" sz="2000"/>
              <a:t>одно слово – одно значение; </a:t>
            </a:r>
            <a:r>
              <a:rPr lang="ru-RU" altLang="ru-RU" sz="2000" b="1"/>
              <a:t>асимметрия: </a:t>
            </a:r>
            <a:r>
              <a:rPr lang="ru-RU" altLang="ru-RU" sz="2000"/>
              <a:t>одно слово – несколько значений.</a:t>
            </a:r>
            <a:endParaRPr lang="ru-RU" altLang="ru-RU" sz="250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98ED1EC9-4CDC-486B-9AB4-ED9533BF93FC}"/>
              </a:ext>
            </a:extLst>
          </p:cNvPr>
          <p:cNvSpPr txBox="1">
            <a:spLocks/>
          </p:cNvSpPr>
          <p:nvPr/>
        </p:nvSpPr>
        <p:spPr bwMode="auto">
          <a:xfrm>
            <a:off x="258763" y="5805488"/>
            <a:ext cx="8656637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ru-RU" altLang="ru-RU" sz="2000" b="1"/>
              <a:t>Принцип экономии формальных средств </a:t>
            </a:r>
            <a:r>
              <a:rPr lang="ru-RU" altLang="ru-RU" sz="2000"/>
              <a:t>при передаче смыслового объема снижает нагрузку на память.</a:t>
            </a:r>
            <a:endParaRPr lang="ru-RU" altLang="ru-RU"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3A0FBE42-41D9-4237-BCD0-61FE9AB22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2160587"/>
          </a:xfrm>
        </p:spPr>
        <p:txBody>
          <a:bodyPr/>
          <a:lstStyle/>
          <a:p>
            <a:pPr algn="l"/>
            <a:r>
              <a:rPr lang="ru-RU" altLang="ru-RU" sz="4000" b="1"/>
              <a:t>Моносемия</a:t>
            </a:r>
            <a:r>
              <a:rPr lang="ru-RU" altLang="ru-RU" sz="4000"/>
              <a:t> (от греч. </a:t>
            </a:r>
            <a:r>
              <a:rPr lang="en-US" altLang="ru-RU" sz="4000" i="1"/>
              <a:t>monos</a:t>
            </a:r>
            <a:r>
              <a:rPr lang="ru-RU" altLang="ru-RU" sz="4000" i="1"/>
              <a:t> </a:t>
            </a:r>
            <a:r>
              <a:rPr lang="ru-RU" altLang="ru-RU" sz="4000"/>
              <a:t>‘один’ и </a:t>
            </a:r>
            <a:r>
              <a:rPr lang="en-US" altLang="ru-RU" sz="4000" i="1"/>
              <a:t>sema</a:t>
            </a:r>
            <a:r>
              <a:rPr lang="en-US" altLang="ru-RU" sz="4000"/>
              <a:t> </a:t>
            </a:r>
            <a:r>
              <a:rPr lang="ru-RU" altLang="ru-RU" sz="4000"/>
              <a:t>‘знак’) – наличие у языковой единицы одного значения. </a:t>
            </a:r>
            <a:endParaRPr lang="ru-RU" altLang="ru-RU" sz="4000" b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0C2109-1938-4210-95C6-E3F904A15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3500438"/>
            <a:ext cx="8229600" cy="230505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ru-RU" dirty="0" err="1"/>
              <a:t>Моносемия</a:t>
            </a:r>
            <a:r>
              <a:rPr lang="ru-RU" dirty="0"/>
              <a:t> не типична для языка. </a:t>
            </a:r>
            <a:r>
              <a:rPr lang="ru-RU" dirty="0" err="1"/>
              <a:t>Моносемичны</a:t>
            </a:r>
            <a:r>
              <a:rPr lang="ru-RU" dirty="0"/>
              <a:t>, как правило, </a:t>
            </a:r>
            <a:r>
              <a:rPr lang="ru-RU" dirty="0" smtClean="0"/>
              <a:t>термины (параллелепипед) </a:t>
            </a:r>
            <a:r>
              <a:rPr lang="ru-RU" dirty="0"/>
              <a:t>и  заимствования, обозначающие экзотические объекты (</a:t>
            </a:r>
            <a:r>
              <a:rPr lang="en-US" i="1" dirty="0"/>
              <a:t>igloo</a:t>
            </a:r>
            <a:r>
              <a:rPr lang="ru-RU" dirty="0"/>
              <a:t>, </a:t>
            </a:r>
            <a:r>
              <a:rPr lang="en-US" i="1" dirty="0"/>
              <a:t>koala</a:t>
            </a:r>
            <a:r>
              <a:rPr lang="ru-RU" dirty="0"/>
              <a:t>).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A900E4-F6C1-4745-B246-C40628377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28082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b="1" dirty="0"/>
              <a:t>				</a:t>
            </a:r>
            <a:r>
              <a:rPr lang="en-US" b="1" dirty="0"/>
              <a:t>II</a:t>
            </a:r>
            <a:r>
              <a:rPr lang="en-US" dirty="0"/>
              <a:t> </a:t>
            </a:r>
            <a:endParaRPr lang="ru-RU" dirty="0"/>
          </a:p>
          <a:p>
            <a:pPr marL="0" indent="0">
              <a:buFontTx/>
              <a:buNone/>
              <a:defRPr/>
            </a:pPr>
            <a:r>
              <a:rPr lang="ru-RU" dirty="0"/>
              <a:t>1) </a:t>
            </a:r>
            <a:r>
              <a:rPr lang="ru-RU" b="1" dirty="0"/>
              <a:t>Цепочечные связи значений (цепочечная полисемия)</a:t>
            </a:r>
            <a:r>
              <a:rPr lang="ru-RU" dirty="0"/>
              <a:t> – значения последовательно связаны друг с другом и образуют цепь.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40963" name="Picture 2">
            <a:extLst>
              <a:ext uri="{FF2B5EF4-FFF2-40B4-BE49-F238E27FC236}">
                <a16:creationId xmlns:a16="http://schemas.microsoft.com/office/drawing/2014/main" xmlns="" id="{00E2045D-16B9-4A25-AB96-0EFA3A11B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65300" y="3573463"/>
            <a:ext cx="1292542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Цепочечная полисемия представлена, например, тремя </a:t>
            </a:r>
            <a:r>
              <a:rPr lang="ru-RU" dirty="0" smtClean="0"/>
              <a:t>значениями лексемы </a:t>
            </a:r>
            <a:r>
              <a:rPr lang="ru-RU" b="1" dirty="0" smtClean="0"/>
              <a:t>чай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1. Вечнозеленое дерево или кустарник, из высушенных листьев </a:t>
            </a:r>
            <a:r>
              <a:rPr lang="ru-RU" dirty="0" smtClean="0"/>
              <a:t>которого приготовляется </a:t>
            </a:r>
            <a:r>
              <a:rPr lang="ru-RU" dirty="0"/>
              <a:t>ароматный напиток.</a:t>
            </a:r>
          </a:p>
          <a:p>
            <a:r>
              <a:rPr lang="ru-RU" dirty="0"/>
              <a:t>2. Ароматный напиток, настоянный на этих листьях.</a:t>
            </a:r>
          </a:p>
          <a:p>
            <a:r>
              <a:rPr lang="ru-RU" dirty="0"/>
              <a:t>3. Чаепитие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F99083-ACF6-44DD-ACC8-A23D2541EF2C}"/>
</file>

<file path=customXml/itemProps2.xml><?xml version="1.0" encoding="utf-8"?>
<ds:datastoreItem xmlns:ds="http://schemas.openxmlformats.org/officeDocument/2006/customXml" ds:itemID="{1F3C4D2F-4028-421C-9BCE-F219D2E49A0D}"/>
</file>

<file path=customXml/itemProps3.xml><?xml version="1.0" encoding="utf-8"?>
<ds:datastoreItem xmlns:ds="http://schemas.openxmlformats.org/officeDocument/2006/customXml" ds:itemID="{09040881-5174-42F8-A97B-E28739AB24AA}"/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1527</Words>
  <Application>Microsoft Office PowerPoint</Application>
  <PresentationFormat>Экран (4:3)</PresentationFormat>
  <Paragraphs>148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 Полисемия. Омонимия. </vt:lpstr>
      <vt:lpstr>Вопросы</vt:lpstr>
      <vt:lpstr>Омонимия</vt:lpstr>
      <vt:lpstr>Многозначность слова, или полисемия (от греч. poly ‘много’ и sema ‘знак’), – это наличие у языковой единицы более одного значения при условии семантической связи между ними. </vt:lpstr>
      <vt:lpstr>Лексическая полисемия – способность слова служить для обозначения разных предметов и явлений действительности.</vt:lpstr>
      <vt:lpstr>Полисемия</vt:lpstr>
      <vt:lpstr>Моносемия (от греч. monos ‘один’ и sema ‘знак’) – наличие у языковой единицы одного значения. </vt:lpstr>
      <vt:lpstr>Слайд 8</vt:lpstr>
      <vt:lpstr>Слайд 9</vt:lpstr>
      <vt:lpstr>Слайд 10</vt:lpstr>
      <vt:lpstr>Слайд 11</vt:lpstr>
      <vt:lpstr>Слайд 12</vt:lpstr>
      <vt:lpstr>2. Причины семантических изменений</vt:lpstr>
      <vt:lpstr>Слайд 14</vt:lpstr>
      <vt:lpstr>Слайд 15</vt:lpstr>
      <vt:lpstr>Слайд 16</vt:lpstr>
      <vt:lpstr>Слайд 17</vt:lpstr>
      <vt:lpstr>Основные способы семантической деривации</vt:lpstr>
      <vt:lpstr>Слайд 19</vt:lpstr>
      <vt:lpstr>Основание метафоризации – признак, по которому сравниваются два предмета, явления, и который кладется в основу метафорического переноса (функция, форма, местоположение, внешний вид, цвет, вызываемые ощущения и т.д.).</vt:lpstr>
      <vt:lpstr>Примеры метафорических переносов:</vt:lpstr>
      <vt:lpstr>Метафора</vt:lpstr>
      <vt:lpstr>Слайд 23</vt:lpstr>
      <vt:lpstr>Некоторые регулярные  типы метонимических переносов:</vt:lpstr>
      <vt:lpstr>Слайд 25</vt:lpstr>
      <vt:lpstr>Слайд 26</vt:lpstr>
      <vt:lpstr>Слайд 27</vt:lpstr>
      <vt:lpstr>Слайд 28</vt:lpstr>
      <vt:lpstr>Синекдоха (разновидность метонимии) – это связь между значениями, основанная на отношении «часть–целое».</vt:lpstr>
      <vt:lpstr>Гипонимия</vt:lpstr>
      <vt:lpstr>4. Типы значений полисеманта</vt:lpstr>
      <vt:lpstr>Например:</vt:lpstr>
      <vt:lpstr>Примеры реализации первичных и вторичных значений слов в контексте:</vt:lpstr>
      <vt:lpstr>Определите, являются ли данные случаи семантических переносов метонимией или метафорой: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Полисемия. Омонимия.</dc:title>
  <dc:creator>Виктория</dc:creator>
  <cp:lastModifiedBy>Виктория</cp:lastModifiedBy>
  <cp:revision>9</cp:revision>
  <dcterms:created xsi:type="dcterms:W3CDTF">2022-02-09T23:17:48Z</dcterms:created>
  <dcterms:modified xsi:type="dcterms:W3CDTF">2022-05-21T08:20:07Z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